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39"/>
  </p:notesMasterIdLst>
  <p:sldIdLst>
    <p:sldId id="256" r:id="rId23"/>
    <p:sldId id="257" r:id="rId24"/>
    <p:sldId id="258" r:id="rId25"/>
    <p:sldId id="259" r:id="rId26"/>
    <p:sldId id="260" r:id="rId27"/>
    <p:sldId id="261" r:id="rId28"/>
    <p:sldId id="262" r:id="rId29"/>
    <p:sldId id="263" r:id="rId30"/>
    <p:sldId id="264" r:id="rId31"/>
    <p:sldId id="265" r:id="rId32"/>
    <p:sldId id="266" r:id="rId33"/>
    <p:sldId id="267" r:id="rId34"/>
    <p:sldId id="268" r:id="rId35"/>
    <p:sldId id="269" r:id="rId36"/>
    <p:sldId id="270" r:id="rId37"/>
    <p:sldId id="271" r:id="rId3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Noto Sans" charset="1" panose="020B0502040504020204"/>
      <p:regular r:id="rId10"/>
    </p:embeddedFont>
    <p:embeddedFont>
      <p:font typeface="Noto Sans Bold" charset="1" panose="020B0802040504020204"/>
      <p:regular r:id="rId11"/>
    </p:embeddedFont>
    <p:embeddedFont>
      <p:font typeface="Noto Sans Italics" charset="1" panose="020B0502040504090204"/>
      <p:regular r:id="rId12"/>
    </p:embeddedFont>
    <p:embeddedFont>
      <p:font typeface="Noto Sans Bold Italics" charset="1" panose="020B0802040504090204"/>
      <p:regular r:id="rId13"/>
    </p:embeddedFont>
    <p:embeddedFont>
      <p:font typeface="Clear Sans Regular" charset="1" panose="020B0503030202020304"/>
      <p:regular r:id="rId14"/>
    </p:embeddedFont>
    <p:embeddedFont>
      <p:font typeface="Clear Sans Regular Bold" charset="1" panose="020B0603030202020304"/>
      <p:regular r:id="rId15"/>
    </p:embeddedFont>
    <p:embeddedFont>
      <p:font typeface="Clear Sans Regular Italics" charset="1" panose="020B0503030202090304"/>
      <p:regular r:id="rId16"/>
    </p:embeddedFont>
    <p:embeddedFont>
      <p:font typeface="Clear Sans Regular Bold Italics" charset="1" panose="020B0603030202090304"/>
      <p:regular r:id="rId17"/>
    </p:embeddedFont>
    <p:embeddedFont>
      <p:font typeface="Crimson Pro" charset="1" panose="00000000000000000000"/>
      <p:regular r:id="rId18"/>
    </p:embeddedFont>
    <p:embeddedFont>
      <p:font typeface="Crimson Pro Bold" charset="1" panose="00000000000000000000"/>
      <p:regular r:id="rId19"/>
    </p:embeddedFont>
    <p:embeddedFont>
      <p:font typeface="Crimson Pro Italics" charset="1" panose="00000000000000000000"/>
      <p:regular r:id="rId20"/>
    </p:embeddedFont>
    <p:embeddedFont>
      <p:font typeface="Crimson Pro Bold Italics" charset="1" panose="00000000000000000000"/>
      <p:regular r:id="rId21"/>
    </p:embeddedFont>
    <p:embeddedFont>
      <p:font typeface="Baloo" charset="1" panose="030809020403020202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slides/slide1.xml" Type="http://schemas.openxmlformats.org/officeDocument/2006/relationships/slide"/><Relationship Id="rId24" Target="slides/slide2.xml" Type="http://schemas.openxmlformats.org/officeDocument/2006/relationships/slide"/><Relationship Id="rId25" Target="slides/slide3.xml" Type="http://schemas.openxmlformats.org/officeDocument/2006/relationships/slide"/><Relationship Id="rId26" Target="slides/slide4.xml" Type="http://schemas.openxmlformats.org/officeDocument/2006/relationships/slide"/><Relationship Id="rId27" Target="slides/slide5.xml" Type="http://schemas.openxmlformats.org/officeDocument/2006/relationships/slide"/><Relationship Id="rId28" Target="slides/slide6.xml" Type="http://schemas.openxmlformats.org/officeDocument/2006/relationships/slide"/><Relationship Id="rId29" Target="slides/slide7.xml" Type="http://schemas.openxmlformats.org/officeDocument/2006/relationships/slide"/><Relationship Id="rId3" Target="viewProps.xml" Type="http://schemas.openxmlformats.org/officeDocument/2006/relationships/viewProps"/><Relationship Id="rId30" Target="slides/slide8.xml" Type="http://schemas.openxmlformats.org/officeDocument/2006/relationships/slide"/><Relationship Id="rId31" Target="slides/slide9.xml" Type="http://schemas.openxmlformats.org/officeDocument/2006/relationships/slide"/><Relationship Id="rId32" Target="slides/slide10.xml" Type="http://schemas.openxmlformats.org/officeDocument/2006/relationships/slide"/><Relationship Id="rId33" Target="slides/slide11.xml" Type="http://schemas.openxmlformats.org/officeDocument/2006/relationships/slide"/><Relationship Id="rId34" Target="slides/slide12.xml" Type="http://schemas.openxmlformats.org/officeDocument/2006/relationships/slide"/><Relationship Id="rId35" Target="slides/slide13.xml" Type="http://schemas.openxmlformats.org/officeDocument/2006/relationships/slide"/><Relationship Id="rId36" Target="slides/slide14.xml" Type="http://schemas.openxmlformats.org/officeDocument/2006/relationships/slide"/><Relationship Id="rId37" Target="slides/slide15.xml" Type="http://schemas.openxmlformats.org/officeDocument/2006/relationships/slide"/><Relationship Id="rId38" Target="slides/slide16.xml" Type="http://schemas.openxmlformats.org/officeDocument/2006/relationships/slide"/><Relationship Id="rId39" Target="notesMasters/notesMaster1.xml" Type="http://schemas.openxmlformats.org/officeDocument/2006/relationships/notesMaster"/><Relationship Id="rId4" Target="theme/theme1.xml" Type="http://schemas.openxmlformats.org/officeDocument/2006/relationships/theme"/><Relationship Id="rId40" Target="theme/theme2.xml" Type="http://schemas.openxmlformats.org/officeDocument/2006/relationships/theme"/><Relationship Id="rId41" Target="notesSlides/notesSlide1.xml" Type="http://schemas.openxmlformats.org/officeDocument/2006/relationships/note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svg>
</file>

<file path=ppt/media/image27.png>
</file>

<file path=ppt/media/image28.png>
</file>

<file path=ppt/media/image29.png>
</file>

<file path=ppt/media/image3.png>
</file>

<file path=ppt/media/image30.png>
</file>

<file path=ppt/media/image31.png>
</file>

<file path=ppt/media/image32.svg>
</file>

<file path=ppt/media/image4.png>
</file>

<file path=ppt/media/image5.svg>
</file>

<file path=ppt/media/image6.png>
</file>

<file path=ppt/media/image7.png>
</file>

<file path=ppt/media/image8.sv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svg" Type="http://schemas.openxmlformats.org/officeDocument/2006/relationships/image"/><Relationship Id="rId4" Target="../media/image27.png" Type="http://schemas.openxmlformats.org/officeDocument/2006/relationships/image"/><Relationship Id="rId5" Target="../media/image28.png" Type="http://schemas.openxmlformats.org/officeDocument/2006/relationships/image"/><Relationship Id="rId6" Target="../media/image29.png" Type="http://schemas.openxmlformats.org/officeDocument/2006/relationships/image"/><Relationship Id="rId7" Target="../media/image30.png" Type="http://schemas.openxmlformats.org/officeDocument/2006/relationships/image"/><Relationship Id="rId8" Target="../media/image31.png" Type="http://schemas.openxmlformats.org/officeDocument/2006/relationships/image"/><Relationship Id="rId9" Target="../media/image3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1.png" Type="http://schemas.openxmlformats.org/officeDocument/2006/relationships/image"/><Relationship Id="rId4" Target="../media/image12.svg" Type="http://schemas.openxmlformats.org/officeDocument/2006/relationships/image"/><Relationship Id="rId5" Target="../media/image13.png" Type="http://schemas.openxmlformats.org/officeDocument/2006/relationships/image"/><Relationship Id="rId6" Target="../media/image14.svg" Type="http://schemas.openxmlformats.org/officeDocument/2006/relationships/image"/><Relationship Id="rId7" Target="../media/image15.png" Type="http://schemas.openxmlformats.org/officeDocument/2006/relationships/image"/><Relationship Id="rId8" Target="../media/image1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11.png" Type="http://schemas.openxmlformats.org/officeDocument/2006/relationships/image"/><Relationship Id="rId6" Target="../media/image12.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20.png" Type="http://schemas.openxmlformats.org/officeDocument/2006/relationships/image"/><Relationship Id="rId7" Target="../media/image21.png" Type="http://schemas.openxmlformats.org/officeDocument/2006/relationships/image"/><Relationship Id="rId8" Target="../media/image6.png" Type="http://schemas.openxmlformats.org/officeDocument/2006/relationships/image"/></Relationships>
</file>

<file path=ppt/slides/slide1.xml><?xml version="1.0" encoding="utf-8"?>
<p:sld xmlns:p="http://schemas.openxmlformats.org/presentationml/2006/main" xmlns:a="http://schemas.openxmlformats.org/drawingml/2006/main">
  <p:cSld>
    <p:bg>
      <p:bgPr>
        <a:solidFill>
          <a:srgbClr val="7D8AAB"/>
        </a:solidFill>
      </p:bgPr>
    </p:bg>
    <p:spTree>
      <p:nvGrpSpPr>
        <p:cNvPr id="1" name=""/>
        <p:cNvGrpSpPr/>
        <p:nvPr/>
      </p:nvGrpSpPr>
      <p:grpSpPr>
        <a:xfrm>
          <a:off x="0" y="0"/>
          <a:ext cx="0" cy="0"/>
          <a:chOff x="0" y="0"/>
          <a:chExt cx="0" cy="0"/>
        </a:xfrm>
      </p:grpSpPr>
      <p:grpSp>
        <p:nvGrpSpPr>
          <p:cNvPr name="Group 2" id="2"/>
          <p:cNvGrpSpPr/>
          <p:nvPr/>
        </p:nvGrpSpPr>
        <p:grpSpPr>
          <a:xfrm rot="0">
            <a:off x="1366455" y="806031"/>
            <a:ext cx="15555091" cy="2373727"/>
            <a:chOff x="0" y="0"/>
            <a:chExt cx="20740121" cy="3164969"/>
          </a:xfrm>
        </p:grpSpPr>
        <p:sp>
          <p:nvSpPr>
            <p:cNvPr name="TextBox 3" id="3"/>
            <p:cNvSpPr txBox="true"/>
            <p:nvPr/>
          </p:nvSpPr>
          <p:spPr>
            <a:xfrm rot="0">
              <a:off x="0" y="1285369"/>
              <a:ext cx="20740121" cy="1879600"/>
            </a:xfrm>
            <a:prstGeom prst="rect">
              <a:avLst/>
            </a:prstGeom>
          </p:spPr>
          <p:txBody>
            <a:bodyPr anchor="t" rtlCol="false" tIns="0" lIns="0" bIns="0" rIns="0">
              <a:spAutoFit/>
            </a:bodyPr>
            <a:lstStyle/>
            <a:p>
              <a:pPr algn="ctr">
                <a:lnSpc>
                  <a:spcPts val="11160"/>
                </a:lnSpc>
              </a:pPr>
              <a:r>
                <a:rPr lang="en-US" sz="9300">
                  <a:solidFill>
                    <a:srgbClr val="FFFAEF"/>
                  </a:solidFill>
                  <a:latin typeface="Baloo"/>
                </a:rPr>
                <a:t>Học phần: TRÍ TUỆ NHÂN TẠO</a:t>
              </a:r>
            </a:p>
          </p:txBody>
        </p:sp>
        <p:sp>
          <p:nvSpPr>
            <p:cNvPr name="TextBox 4" id="4"/>
            <p:cNvSpPr txBox="true"/>
            <p:nvPr/>
          </p:nvSpPr>
          <p:spPr>
            <a:xfrm rot="0">
              <a:off x="0" y="-66675"/>
              <a:ext cx="20740121" cy="729615"/>
            </a:xfrm>
            <a:prstGeom prst="rect">
              <a:avLst/>
            </a:prstGeom>
          </p:spPr>
          <p:txBody>
            <a:bodyPr anchor="t" rtlCol="false" tIns="0" lIns="0" bIns="0" rIns="0">
              <a:spAutoFit/>
            </a:bodyPr>
            <a:lstStyle/>
            <a:p>
              <a:pPr algn="ctr">
                <a:lnSpc>
                  <a:spcPts val="4620"/>
                </a:lnSpc>
              </a:pPr>
            </a:p>
          </p:txBody>
        </p:sp>
      </p:grpSp>
      <p:grpSp>
        <p:nvGrpSpPr>
          <p:cNvPr name="Group 5" id="5"/>
          <p:cNvGrpSpPr/>
          <p:nvPr/>
        </p:nvGrpSpPr>
        <p:grpSpPr>
          <a:xfrm rot="0">
            <a:off x="16356600" y="9076225"/>
            <a:ext cx="902700" cy="182075"/>
            <a:chOff x="0" y="0"/>
            <a:chExt cx="2128209" cy="429260"/>
          </a:xfrm>
        </p:grpSpPr>
        <p:sp>
          <p:nvSpPr>
            <p:cNvPr name="Freeform 6" id="6"/>
            <p:cNvSpPr/>
            <p:nvPr/>
          </p:nvSpPr>
          <p:spPr>
            <a:xfrm>
              <a:off x="0" y="-5080"/>
              <a:ext cx="2128209" cy="434340"/>
            </a:xfrm>
            <a:custGeom>
              <a:avLst/>
              <a:gdLst/>
              <a:ahLst/>
              <a:cxnLst/>
              <a:rect r="r" b="b" t="t" l="l"/>
              <a:pathLst>
                <a:path h="434340" w="2128209">
                  <a:moveTo>
                    <a:pt x="2110429" y="187960"/>
                  </a:moveTo>
                  <a:lnTo>
                    <a:pt x="1848809" y="11430"/>
                  </a:lnTo>
                  <a:cubicBezTo>
                    <a:pt x="1831029" y="0"/>
                    <a:pt x="1808169" y="3810"/>
                    <a:pt x="1795469" y="21590"/>
                  </a:cubicBezTo>
                  <a:cubicBezTo>
                    <a:pt x="1784039" y="39370"/>
                    <a:pt x="1787849" y="62230"/>
                    <a:pt x="1805629" y="74930"/>
                  </a:cubicBezTo>
                  <a:lnTo>
                    <a:pt x="1964379" y="181610"/>
                  </a:lnTo>
                  <a:lnTo>
                    <a:pt x="0" y="181610"/>
                  </a:lnTo>
                  <a:lnTo>
                    <a:pt x="0" y="257810"/>
                  </a:lnTo>
                  <a:lnTo>
                    <a:pt x="1964379" y="257810"/>
                  </a:lnTo>
                  <a:lnTo>
                    <a:pt x="1805629" y="364490"/>
                  </a:lnTo>
                  <a:cubicBezTo>
                    <a:pt x="1787849" y="375920"/>
                    <a:pt x="1784039" y="400050"/>
                    <a:pt x="1795469" y="417830"/>
                  </a:cubicBezTo>
                  <a:cubicBezTo>
                    <a:pt x="1803089" y="429260"/>
                    <a:pt x="1814519" y="434340"/>
                    <a:pt x="1827219" y="434340"/>
                  </a:cubicBezTo>
                  <a:cubicBezTo>
                    <a:pt x="1834839" y="434340"/>
                    <a:pt x="1842459" y="431800"/>
                    <a:pt x="1848809" y="427990"/>
                  </a:cubicBezTo>
                  <a:lnTo>
                    <a:pt x="2111699" y="251460"/>
                  </a:lnTo>
                  <a:cubicBezTo>
                    <a:pt x="2121859" y="243840"/>
                    <a:pt x="2128209" y="232410"/>
                    <a:pt x="2128209" y="219710"/>
                  </a:cubicBezTo>
                  <a:cubicBezTo>
                    <a:pt x="2128209" y="207010"/>
                    <a:pt x="2121859" y="195580"/>
                    <a:pt x="2110429" y="187960"/>
                  </a:cubicBezTo>
                  <a:close/>
                </a:path>
              </a:pathLst>
            </a:custGeom>
            <a:solidFill>
              <a:srgbClr val="FFFAEF"/>
            </a:solidFill>
          </p:spPr>
        </p:sp>
      </p:grpSp>
      <p:grpSp>
        <p:nvGrpSpPr>
          <p:cNvPr name="Group 7" id="7"/>
          <p:cNvGrpSpPr/>
          <p:nvPr/>
        </p:nvGrpSpPr>
        <p:grpSpPr>
          <a:xfrm rot="0">
            <a:off x="11598549" y="7364939"/>
            <a:ext cx="5209401" cy="1802324"/>
            <a:chOff x="0" y="0"/>
            <a:chExt cx="6945868" cy="2403098"/>
          </a:xfrm>
        </p:grpSpPr>
        <p:sp>
          <p:nvSpPr>
            <p:cNvPr name="TextBox 8" id="8"/>
            <p:cNvSpPr txBox="true"/>
            <p:nvPr/>
          </p:nvSpPr>
          <p:spPr>
            <a:xfrm rot="0">
              <a:off x="0" y="-38100"/>
              <a:ext cx="1764189" cy="764540"/>
            </a:xfrm>
            <a:prstGeom prst="rect">
              <a:avLst/>
            </a:prstGeom>
          </p:spPr>
          <p:txBody>
            <a:bodyPr anchor="t" rtlCol="false" tIns="0" lIns="0" bIns="0" rIns="0">
              <a:spAutoFit/>
            </a:bodyPr>
            <a:lstStyle/>
            <a:p>
              <a:pPr algn="ctr">
                <a:lnSpc>
                  <a:spcPts val="4680"/>
                </a:lnSpc>
                <a:spcBef>
                  <a:spcPct val="0"/>
                </a:spcBef>
              </a:pPr>
              <a:r>
                <a:rPr lang="en-US" sz="3600">
                  <a:solidFill>
                    <a:srgbClr val="FFFAEF"/>
                  </a:solidFill>
                  <a:latin typeface="Baloo"/>
                </a:rPr>
                <a:t>GVHD:</a:t>
              </a:r>
            </a:p>
          </p:txBody>
        </p:sp>
        <p:sp>
          <p:nvSpPr>
            <p:cNvPr name="TextBox 9" id="9"/>
            <p:cNvSpPr txBox="true"/>
            <p:nvPr/>
          </p:nvSpPr>
          <p:spPr>
            <a:xfrm rot="0">
              <a:off x="882094" y="717098"/>
              <a:ext cx="6063774" cy="764540"/>
            </a:xfrm>
            <a:prstGeom prst="rect">
              <a:avLst/>
            </a:prstGeom>
          </p:spPr>
          <p:txBody>
            <a:bodyPr anchor="t" rtlCol="false" tIns="0" lIns="0" bIns="0" rIns="0">
              <a:spAutoFit/>
            </a:bodyPr>
            <a:lstStyle/>
            <a:p>
              <a:pPr algn="ctr">
                <a:lnSpc>
                  <a:spcPts val="4680"/>
                </a:lnSpc>
                <a:spcBef>
                  <a:spcPct val="0"/>
                </a:spcBef>
              </a:pPr>
              <a:r>
                <a:rPr lang="en-US" sz="3600">
                  <a:solidFill>
                    <a:srgbClr val="FFFAEF"/>
                  </a:solidFill>
                  <a:latin typeface="Baloo"/>
                </a:rPr>
                <a:t>TS. Nguyễn Thị Lương</a:t>
              </a:r>
            </a:p>
          </p:txBody>
        </p:sp>
        <p:sp>
          <p:nvSpPr>
            <p:cNvPr name="TextBox 10" id="10"/>
            <p:cNvSpPr txBox="true"/>
            <p:nvPr/>
          </p:nvSpPr>
          <p:spPr>
            <a:xfrm rot="0">
              <a:off x="882094" y="1638558"/>
              <a:ext cx="5144453" cy="764540"/>
            </a:xfrm>
            <a:prstGeom prst="rect">
              <a:avLst/>
            </a:prstGeom>
          </p:spPr>
          <p:txBody>
            <a:bodyPr anchor="t" rtlCol="false" tIns="0" lIns="0" bIns="0" rIns="0">
              <a:spAutoFit/>
            </a:bodyPr>
            <a:lstStyle/>
            <a:p>
              <a:pPr algn="ctr">
                <a:lnSpc>
                  <a:spcPts val="4680"/>
                </a:lnSpc>
                <a:spcBef>
                  <a:spcPct val="0"/>
                </a:spcBef>
              </a:pPr>
            </a:p>
          </p:txBody>
        </p:sp>
      </p:grpSp>
      <p:sp>
        <p:nvSpPr>
          <p:cNvPr name="TextBox 11" id="11"/>
          <p:cNvSpPr txBox="true"/>
          <p:nvPr/>
        </p:nvSpPr>
        <p:spPr>
          <a:xfrm rot="0">
            <a:off x="192881" y="6445160"/>
            <a:ext cx="1671638" cy="582930"/>
          </a:xfrm>
          <a:prstGeom prst="rect">
            <a:avLst/>
          </a:prstGeom>
        </p:spPr>
        <p:txBody>
          <a:bodyPr anchor="t" rtlCol="false" tIns="0" lIns="0" bIns="0" rIns="0">
            <a:spAutoFit/>
          </a:bodyPr>
          <a:lstStyle/>
          <a:p>
            <a:pPr algn="ctr">
              <a:lnSpc>
                <a:spcPts val="4680"/>
              </a:lnSpc>
              <a:spcBef>
                <a:spcPct val="0"/>
              </a:spcBef>
            </a:pPr>
            <a:r>
              <a:rPr lang="en-US" sz="3600">
                <a:solidFill>
                  <a:srgbClr val="FFFAEF"/>
                </a:solidFill>
                <a:latin typeface="Baloo"/>
              </a:rPr>
              <a:t>Nhóm 8 </a:t>
            </a:r>
          </a:p>
        </p:txBody>
      </p:sp>
      <p:sp>
        <p:nvSpPr>
          <p:cNvPr name="TextBox 12" id="12"/>
          <p:cNvSpPr txBox="true"/>
          <p:nvPr/>
        </p:nvSpPr>
        <p:spPr>
          <a:xfrm rot="0">
            <a:off x="728417" y="7200555"/>
            <a:ext cx="4331844" cy="582930"/>
          </a:xfrm>
          <a:prstGeom prst="rect">
            <a:avLst/>
          </a:prstGeom>
        </p:spPr>
        <p:txBody>
          <a:bodyPr anchor="t" rtlCol="false" tIns="0" lIns="0" bIns="0" rIns="0">
            <a:spAutoFit/>
          </a:bodyPr>
          <a:lstStyle/>
          <a:p>
            <a:pPr>
              <a:lnSpc>
                <a:spcPts val="4680"/>
              </a:lnSpc>
              <a:spcBef>
                <a:spcPct val="0"/>
              </a:spcBef>
            </a:pPr>
            <a:r>
              <a:rPr lang="en-US" sz="3600">
                <a:solidFill>
                  <a:srgbClr val="FFFAEF"/>
                </a:solidFill>
                <a:latin typeface="Baloo"/>
              </a:rPr>
              <a:t>Đinh Trọng Đạt</a:t>
            </a:r>
          </a:p>
        </p:txBody>
      </p:sp>
      <p:sp>
        <p:nvSpPr>
          <p:cNvPr name="TextBox 13" id="13"/>
          <p:cNvSpPr txBox="true"/>
          <p:nvPr/>
        </p:nvSpPr>
        <p:spPr>
          <a:xfrm rot="0">
            <a:off x="728417" y="7955586"/>
            <a:ext cx="4837276" cy="582930"/>
          </a:xfrm>
          <a:prstGeom prst="rect">
            <a:avLst/>
          </a:prstGeom>
        </p:spPr>
        <p:txBody>
          <a:bodyPr anchor="t" rtlCol="false" tIns="0" lIns="0" bIns="0" rIns="0">
            <a:spAutoFit/>
          </a:bodyPr>
          <a:lstStyle/>
          <a:p>
            <a:pPr>
              <a:lnSpc>
                <a:spcPts val="4680"/>
              </a:lnSpc>
              <a:spcBef>
                <a:spcPct val="0"/>
              </a:spcBef>
            </a:pPr>
            <a:r>
              <a:rPr lang="en-US" sz="3600">
                <a:solidFill>
                  <a:srgbClr val="FFFAEF"/>
                </a:solidFill>
                <a:latin typeface="Baloo"/>
              </a:rPr>
              <a:t>Trương Quang Tuấn</a:t>
            </a:r>
          </a:p>
        </p:txBody>
      </p:sp>
      <p:sp>
        <p:nvSpPr>
          <p:cNvPr name="TextBox 14" id="14"/>
          <p:cNvSpPr txBox="true"/>
          <p:nvPr/>
        </p:nvSpPr>
        <p:spPr>
          <a:xfrm rot="0">
            <a:off x="728417" y="8709966"/>
            <a:ext cx="5491365" cy="582930"/>
          </a:xfrm>
          <a:prstGeom prst="rect">
            <a:avLst/>
          </a:prstGeom>
        </p:spPr>
        <p:txBody>
          <a:bodyPr anchor="t" rtlCol="false" tIns="0" lIns="0" bIns="0" rIns="0">
            <a:spAutoFit/>
          </a:bodyPr>
          <a:lstStyle/>
          <a:p>
            <a:pPr>
              <a:lnSpc>
                <a:spcPts val="4680"/>
              </a:lnSpc>
              <a:spcBef>
                <a:spcPct val="0"/>
              </a:spcBef>
            </a:pPr>
            <a:r>
              <a:rPr lang="en-US" sz="3600">
                <a:solidFill>
                  <a:srgbClr val="FFFAEF"/>
                </a:solidFill>
                <a:latin typeface="Baloo"/>
              </a:rPr>
              <a:t>Nguyễn Anh Nhật Huy</a:t>
            </a:r>
          </a:p>
        </p:txBody>
      </p:sp>
      <p:grpSp>
        <p:nvGrpSpPr>
          <p:cNvPr name="Group 15" id="15"/>
          <p:cNvGrpSpPr/>
          <p:nvPr/>
        </p:nvGrpSpPr>
        <p:grpSpPr>
          <a:xfrm rot="0">
            <a:off x="1262384" y="2547433"/>
            <a:ext cx="15555091" cy="3402427"/>
            <a:chOff x="0" y="0"/>
            <a:chExt cx="20740121" cy="4536569"/>
          </a:xfrm>
        </p:grpSpPr>
        <p:sp>
          <p:nvSpPr>
            <p:cNvPr name="TextBox 16" id="16"/>
            <p:cNvSpPr txBox="true"/>
            <p:nvPr/>
          </p:nvSpPr>
          <p:spPr>
            <a:xfrm rot="0">
              <a:off x="0" y="1275844"/>
              <a:ext cx="20740121" cy="3260725"/>
            </a:xfrm>
            <a:prstGeom prst="rect">
              <a:avLst/>
            </a:prstGeom>
          </p:spPr>
          <p:txBody>
            <a:bodyPr anchor="t" rtlCol="false" tIns="0" lIns="0" bIns="0" rIns="0">
              <a:spAutoFit/>
            </a:bodyPr>
            <a:lstStyle/>
            <a:p>
              <a:pPr algn="ctr">
                <a:lnSpc>
                  <a:spcPts val="9601"/>
                </a:lnSpc>
              </a:pPr>
              <a:r>
                <a:rPr lang="en-US" sz="8001">
                  <a:solidFill>
                    <a:srgbClr val="FFFAEF"/>
                  </a:solidFill>
                  <a:latin typeface="Baloo"/>
                </a:rPr>
                <a:t>HỆ THỐNG PHÁT HIỆN BUỒN NGỦ KHI LÁI XE</a:t>
              </a:r>
            </a:p>
          </p:txBody>
        </p:sp>
        <p:sp>
          <p:nvSpPr>
            <p:cNvPr name="TextBox 17" id="17"/>
            <p:cNvSpPr txBox="true"/>
            <p:nvPr/>
          </p:nvSpPr>
          <p:spPr>
            <a:xfrm rot="0">
              <a:off x="0" y="-66675"/>
              <a:ext cx="20740121" cy="729615"/>
            </a:xfrm>
            <a:prstGeom prst="rect">
              <a:avLst/>
            </a:prstGeom>
          </p:spPr>
          <p:txBody>
            <a:bodyPr anchor="t" rtlCol="false" tIns="0" lIns="0" bIns="0" rIns="0">
              <a:spAutoFit/>
            </a:bodyPr>
            <a:lstStyle/>
            <a:p>
              <a:pPr algn="ctr">
                <a:lnSpc>
                  <a:spcPts val="4620"/>
                </a:lnSpc>
              </a:pP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7D8AAB"/>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4681"/>
          <a:stretch>
            <a:fillRect/>
          </a:stretch>
        </p:blipFill>
        <p:spPr>
          <a:xfrm flipH="false" flipV="false" rot="0">
            <a:off x="1534310" y="2938067"/>
            <a:ext cx="15055362" cy="3513047"/>
          </a:xfrm>
          <a:prstGeom prst="rect">
            <a:avLst/>
          </a:prstGeom>
        </p:spPr>
      </p:pic>
      <p:sp>
        <p:nvSpPr>
          <p:cNvPr name="TextBox 3" id="3"/>
          <p:cNvSpPr txBox="true"/>
          <p:nvPr/>
        </p:nvSpPr>
        <p:spPr>
          <a:xfrm rot="0">
            <a:off x="754811" y="409575"/>
            <a:ext cx="14402992" cy="1228725"/>
          </a:xfrm>
          <a:prstGeom prst="rect">
            <a:avLst/>
          </a:prstGeom>
        </p:spPr>
        <p:txBody>
          <a:bodyPr anchor="t" rtlCol="false" tIns="0" lIns="0" bIns="0" rIns="0">
            <a:spAutoFit/>
          </a:bodyPr>
          <a:lstStyle/>
          <a:p>
            <a:pPr>
              <a:lnSpc>
                <a:spcPts val="9600"/>
              </a:lnSpc>
            </a:pPr>
            <a:r>
              <a:rPr lang="en-US" sz="8000">
                <a:solidFill>
                  <a:srgbClr val="FFFAEF"/>
                </a:solidFill>
                <a:latin typeface="Baloo"/>
              </a:rPr>
              <a:t>Kiến trúc mô hình MobileNetV2</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7D8AAB"/>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4291642" y="1835172"/>
            <a:ext cx="11837482" cy="6129185"/>
          </a:xfrm>
          <a:prstGeom prst="rect">
            <a:avLst/>
          </a:prstGeom>
        </p:spPr>
      </p:pic>
      <p:sp>
        <p:nvSpPr>
          <p:cNvPr name="TextBox 3" id="3"/>
          <p:cNvSpPr txBox="true"/>
          <p:nvPr/>
        </p:nvSpPr>
        <p:spPr>
          <a:xfrm rot="0">
            <a:off x="754811" y="409575"/>
            <a:ext cx="14402992" cy="1228725"/>
          </a:xfrm>
          <a:prstGeom prst="rect">
            <a:avLst/>
          </a:prstGeom>
        </p:spPr>
        <p:txBody>
          <a:bodyPr anchor="t" rtlCol="false" tIns="0" lIns="0" bIns="0" rIns="0">
            <a:spAutoFit/>
          </a:bodyPr>
          <a:lstStyle/>
          <a:p>
            <a:pPr>
              <a:lnSpc>
                <a:spcPts val="9600"/>
              </a:lnSpc>
            </a:pPr>
            <a:r>
              <a:rPr lang="en-US" sz="8000">
                <a:solidFill>
                  <a:srgbClr val="FFFAEF"/>
                </a:solidFill>
                <a:latin typeface="Baloo"/>
              </a:rPr>
              <a:t>5. ĐÁNH GIÁ</a:t>
            </a:r>
          </a:p>
        </p:txBody>
      </p:sp>
      <p:sp>
        <p:nvSpPr>
          <p:cNvPr name="TextBox 4" id="4"/>
          <p:cNvSpPr txBox="true"/>
          <p:nvPr/>
        </p:nvSpPr>
        <p:spPr>
          <a:xfrm rot="0">
            <a:off x="150962" y="1825647"/>
            <a:ext cx="3829630" cy="1228725"/>
          </a:xfrm>
          <a:prstGeom prst="rect">
            <a:avLst/>
          </a:prstGeom>
        </p:spPr>
        <p:txBody>
          <a:bodyPr anchor="t" rtlCol="false" tIns="0" lIns="0" bIns="0" rIns="0">
            <a:spAutoFit/>
          </a:bodyPr>
          <a:lstStyle/>
          <a:p>
            <a:pPr marL="1727254" indent="-863627" lvl="1">
              <a:lnSpc>
                <a:spcPts val="9600"/>
              </a:lnSpc>
              <a:buFont typeface="Arial"/>
              <a:buChar char="•"/>
            </a:pPr>
            <a:r>
              <a:rPr lang="en-US" sz="8000">
                <a:solidFill>
                  <a:srgbClr val="FFFFFF"/>
                </a:solidFill>
                <a:latin typeface="Baloo"/>
              </a:rPr>
              <a:t>CNN</a:t>
            </a:r>
          </a:p>
        </p:txBody>
      </p:sp>
      <p:sp>
        <p:nvSpPr>
          <p:cNvPr name="TextBox 5" id="5"/>
          <p:cNvSpPr txBox="true"/>
          <p:nvPr/>
        </p:nvSpPr>
        <p:spPr>
          <a:xfrm rot="0">
            <a:off x="3262942" y="8601075"/>
            <a:ext cx="13996358" cy="1228725"/>
          </a:xfrm>
          <a:prstGeom prst="rect">
            <a:avLst/>
          </a:prstGeom>
        </p:spPr>
        <p:txBody>
          <a:bodyPr anchor="t" rtlCol="false" tIns="0" lIns="0" bIns="0" rIns="0">
            <a:spAutoFit/>
          </a:bodyPr>
          <a:lstStyle/>
          <a:p>
            <a:pPr algn="just">
              <a:lnSpc>
                <a:spcPts val="4800"/>
              </a:lnSpc>
              <a:spcBef>
                <a:spcPct val="0"/>
              </a:spcBef>
            </a:pPr>
            <a:r>
              <a:rPr lang="en-US" sz="4000">
                <a:solidFill>
                  <a:srgbClr val="FFFFFF"/>
                </a:solidFill>
                <a:latin typeface="Baloo"/>
              </a:rPr>
              <a:t>Sau quá trình huấn luyện và chỉnh sửa tham số, cho ra kết quả cuối cùng với độ chính xác 97,24%.</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7D8AAB"/>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7477656" y="2444772"/>
            <a:ext cx="7680148" cy="5871046"/>
          </a:xfrm>
          <a:prstGeom prst="rect">
            <a:avLst/>
          </a:prstGeom>
        </p:spPr>
      </p:pic>
      <p:sp>
        <p:nvSpPr>
          <p:cNvPr name="TextBox 3" id="3"/>
          <p:cNvSpPr txBox="true"/>
          <p:nvPr/>
        </p:nvSpPr>
        <p:spPr>
          <a:xfrm rot="0">
            <a:off x="754811" y="409575"/>
            <a:ext cx="14402992" cy="1228725"/>
          </a:xfrm>
          <a:prstGeom prst="rect">
            <a:avLst/>
          </a:prstGeom>
        </p:spPr>
        <p:txBody>
          <a:bodyPr anchor="t" rtlCol="false" tIns="0" lIns="0" bIns="0" rIns="0">
            <a:spAutoFit/>
          </a:bodyPr>
          <a:lstStyle/>
          <a:p>
            <a:pPr>
              <a:lnSpc>
                <a:spcPts val="9600"/>
              </a:lnSpc>
            </a:pPr>
            <a:r>
              <a:rPr lang="en-US" sz="8000">
                <a:solidFill>
                  <a:srgbClr val="FFFAEF"/>
                </a:solidFill>
                <a:latin typeface="Baloo"/>
              </a:rPr>
              <a:t>5. ĐÁNH GIÁ</a:t>
            </a:r>
          </a:p>
        </p:txBody>
      </p:sp>
      <p:sp>
        <p:nvSpPr>
          <p:cNvPr name="TextBox 4" id="4"/>
          <p:cNvSpPr txBox="true"/>
          <p:nvPr/>
        </p:nvSpPr>
        <p:spPr>
          <a:xfrm rot="0">
            <a:off x="-452887" y="1773125"/>
            <a:ext cx="8638857" cy="1228725"/>
          </a:xfrm>
          <a:prstGeom prst="rect">
            <a:avLst/>
          </a:prstGeom>
        </p:spPr>
        <p:txBody>
          <a:bodyPr anchor="t" rtlCol="false" tIns="0" lIns="0" bIns="0" rIns="0">
            <a:spAutoFit/>
          </a:bodyPr>
          <a:lstStyle/>
          <a:p>
            <a:pPr marL="1727254" indent="-863627" lvl="1">
              <a:lnSpc>
                <a:spcPts val="9600"/>
              </a:lnSpc>
              <a:buFont typeface="Arial"/>
              <a:buChar char="•"/>
            </a:pPr>
            <a:r>
              <a:rPr lang="en-US" sz="8000">
                <a:solidFill>
                  <a:srgbClr val="FFFFFF"/>
                </a:solidFill>
                <a:latin typeface="Baloo"/>
              </a:rPr>
              <a:t>MobileNetV2</a:t>
            </a:r>
          </a:p>
        </p:txBody>
      </p:sp>
      <p:sp>
        <p:nvSpPr>
          <p:cNvPr name="TextBox 5" id="5"/>
          <p:cNvSpPr txBox="true"/>
          <p:nvPr/>
        </p:nvSpPr>
        <p:spPr>
          <a:xfrm rot="0">
            <a:off x="3262942" y="8601075"/>
            <a:ext cx="13996358" cy="1228725"/>
          </a:xfrm>
          <a:prstGeom prst="rect">
            <a:avLst/>
          </a:prstGeom>
        </p:spPr>
        <p:txBody>
          <a:bodyPr anchor="t" rtlCol="false" tIns="0" lIns="0" bIns="0" rIns="0">
            <a:spAutoFit/>
          </a:bodyPr>
          <a:lstStyle/>
          <a:p>
            <a:pPr algn="just">
              <a:lnSpc>
                <a:spcPts val="4800"/>
              </a:lnSpc>
              <a:spcBef>
                <a:spcPct val="0"/>
              </a:spcBef>
            </a:pPr>
            <a:r>
              <a:rPr lang="en-US" sz="4000">
                <a:solidFill>
                  <a:srgbClr val="FFFFFF"/>
                </a:solidFill>
                <a:latin typeface="Baloo"/>
              </a:rPr>
              <a:t>Sau quá trình huấn luyện và chỉnh sửa tham số, cho ra kết quả cuối cùng với độ chính xác 85,03%.</a:t>
            </a:r>
          </a:p>
        </p:txBody>
      </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716427" y="409575"/>
            <a:ext cx="3972520" cy="1228725"/>
          </a:xfrm>
          <a:prstGeom prst="rect">
            <a:avLst/>
          </a:prstGeom>
        </p:spPr>
        <p:txBody>
          <a:bodyPr anchor="t" rtlCol="false" tIns="0" lIns="0" bIns="0" rIns="0">
            <a:spAutoFit/>
          </a:bodyPr>
          <a:lstStyle/>
          <a:p>
            <a:pPr algn="ctr">
              <a:lnSpc>
                <a:spcPts val="9600"/>
              </a:lnSpc>
              <a:spcBef>
                <a:spcPct val="0"/>
              </a:spcBef>
            </a:pPr>
            <a:r>
              <a:rPr lang="en-US" sz="8000">
                <a:solidFill>
                  <a:srgbClr val="5186CD"/>
                </a:solidFill>
                <a:latin typeface="Baloo"/>
              </a:rPr>
              <a:t>6</a:t>
            </a:r>
            <a:r>
              <a:rPr lang="en-US" sz="8000">
                <a:solidFill>
                  <a:srgbClr val="5186CD"/>
                </a:solidFill>
                <a:latin typeface="Baloo"/>
              </a:rPr>
              <a:t>. DEMO </a:t>
            </a:r>
          </a:p>
        </p:txBody>
      </p:sp>
    </p:spTree>
  </p:cSld>
  <p:clrMapOvr>
    <a:masterClrMapping/>
  </p:clrMapOvr>
</p:sld>
</file>

<file path=ppt/slides/slide1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539151" y="1756909"/>
            <a:ext cx="7409182" cy="1038225"/>
          </a:xfrm>
          <a:prstGeom prst="rect">
            <a:avLst/>
          </a:prstGeom>
        </p:spPr>
        <p:txBody>
          <a:bodyPr anchor="t" rtlCol="false" tIns="0" lIns="0" bIns="0" rIns="0">
            <a:spAutoFit/>
          </a:bodyPr>
          <a:lstStyle/>
          <a:p>
            <a:pPr>
              <a:lnSpc>
                <a:spcPts val="8280"/>
              </a:lnSpc>
            </a:pPr>
            <a:r>
              <a:rPr lang="en-US" sz="6900">
                <a:solidFill>
                  <a:srgbClr val="5186CD"/>
                </a:solidFill>
                <a:latin typeface="Baloo"/>
              </a:rPr>
              <a:t>Tài liệu</a:t>
            </a:r>
            <a:r>
              <a:rPr lang="en-US" sz="6900">
                <a:solidFill>
                  <a:srgbClr val="5186CD"/>
                </a:solidFill>
                <a:latin typeface="Baloo"/>
              </a:rPr>
              <a:t> tham khảo</a:t>
            </a:r>
          </a:p>
        </p:txBody>
      </p:sp>
      <p:sp>
        <p:nvSpPr>
          <p:cNvPr name="TextBox 3" id="3"/>
          <p:cNvSpPr txBox="true"/>
          <p:nvPr/>
        </p:nvSpPr>
        <p:spPr>
          <a:xfrm rot="0">
            <a:off x="10148928" y="3361428"/>
            <a:ext cx="7312803" cy="833755"/>
          </a:xfrm>
          <a:prstGeom prst="rect">
            <a:avLst/>
          </a:prstGeom>
        </p:spPr>
        <p:txBody>
          <a:bodyPr anchor="t" rtlCol="false" tIns="0" lIns="0" bIns="0" rIns="0">
            <a:spAutoFit/>
          </a:bodyPr>
          <a:lstStyle/>
          <a:p>
            <a:pPr>
              <a:lnSpc>
                <a:spcPts val="3380"/>
              </a:lnSpc>
            </a:pPr>
          </a:p>
          <a:p>
            <a:pPr>
              <a:lnSpc>
                <a:spcPts val="3380"/>
              </a:lnSpc>
            </a:pPr>
          </a:p>
        </p:txBody>
      </p:sp>
      <p:sp>
        <p:nvSpPr>
          <p:cNvPr name="TextBox 4" id="4"/>
          <p:cNvSpPr txBox="true"/>
          <p:nvPr/>
        </p:nvSpPr>
        <p:spPr>
          <a:xfrm rot="0">
            <a:off x="539151" y="2441406"/>
            <a:ext cx="16922580" cy="7934325"/>
          </a:xfrm>
          <a:prstGeom prst="rect">
            <a:avLst/>
          </a:prstGeom>
        </p:spPr>
        <p:txBody>
          <a:bodyPr anchor="t" rtlCol="false" tIns="0" lIns="0" bIns="0" rIns="0">
            <a:spAutoFit/>
          </a:bodyPr>
          <a:lstStyle/>
          <a:p>
            <a:pPr>
              <a:lnSpc>
                <a:spcPts val="3720"/>
              </a:lnSpc>
              <a:spcBef>
                <a:spcPct val="0"/>
              </a:spcBef>
            </a:pPr>
            <a:r>
              <a:rPr lang="en-US" sz="3100">
                <a:solidFill>
                  <a:srgbClr val="5186CD"/>
                </a:solidFill>
                <a:latin typeface="Baloo"/>
              </a:rPr>
              <a:t> </a:t>
            </a:r>
          </a:p>
          <a:p>
            <a:pPr>
              <a:lnSpc>
                <a:spcPts val="3720"/>
              </a:lnSpc>
              <a:spcBef>
                <a:spcPct val="0"/>
              </a:spcBef>
            </a:pPr>
          </a:p>
          <a:p>
            <a:pPr>
              <a:lnSpc>
                <a:spcPts val="3720"/>
              </a:lnSpc>
              <a:spcBef>
                <a:spcPct val="0"/>
              </a:spcBef>
            </a:pPr>
            <a:r>
              <a:rPr lang="en-US" sz="3100">
                <a:solidFill>
                  <a:srgbClr val="5186CD"/>
                </a:solidFill>
                <a:latin typeface="Baloo"/>
              </a:rPr>
              <a:t>[1]  NHTSA, "Drowsy Driving," [Online]. Available: https://www.nhtsa.gov/risky-driving/drowsy-driving.</a:t>
            </a:r>
          </a:p>
          <a:p>
            <a:pPr>
              <a:lnSpc>
                <a:spcPts val="3720"/>
              </a:lnSpc>
              <a:spcBef>
                <a:spcPct val="0"/>
              </a:spcBef>
            </a:pPr>
            <a:r>
              <a:rPr lang="en-US" sz="3100">
                <a:solidFill>
                  <a:srgbClr val="5186CD"/>
                </a:solidFill>
                <a:latin typeface="Baloo"/>
              </a:rPr>
              <a:t>[2]  Czeisler, "Drowsy Driving," in Sleep Health 2016, pp. 94-99.</a:t>
            </a:r>
          </a:p>
          <a:p>
            <a:pPr>
              <a:lnSpc>
                <a:spcPts val="3720"/>
              </a:lnSpc>
              <a:spcBef>
                <a:spcPct val="0"/>
              </a:spcBef>
            </a:pPr>
            <a:r>
              <a:rPr lang="en-US" sz="3100">
                <a:solidFill>
                  <a:srgbClr val="5186CD"/>
                </a:solidFill>
                <a:latin typeface="Baloo"/>
              </a:rPr>
              <a:t>[3]  "VINMEC," [Online]. Available: https://www.vinmec.com/vi/tin-tuc/thong-tin-suc-khoe/suc-khoe-tong-quat/vi-sao-chung-ta-co-cam-giac-buon-ngu/.</a:t>
            </a:r>
          </a:p>
          <a:p>
            <a:pPr>
              <a:lnSpc>
                <a:spcPts val="3720"/>
              </a:lnSpc>
              <a:spcBef>
                <a:spcPct val="0"/>
              </a:spcBef>
            </a:pPr>
            <a:r>
              <a:rPr lang="en-US" sz="3100">
                <a:solidFill>
                  <a:srgbClr val="5186CD"/>
                </a:solidFill>
                <a:latin typeface="Baloo"/>
              </a:rPr>
              <a:t>[4]  "Driver Fatigue and Road Accidents," in A Literature Review and Position Paper. </a:t>
            </a:r>
          </a:p>
          <a:p>
            <a:pPr>
              <a:lnSpc>
                <a:spcPts val="3720"/>
              </a:lnSpc>
              <a:spcBef>
                <a:spcPct val="0"/>
              </a:spcBef>
            </a:pPr>
            <a:r>
              <a:rPr lang="en-US" sz="3100">
                <a:solidFill>
                  <a:srgbClr val="5186CD"/>
                </a:solidFill>
                <a:latin typeface="Baloo"/>
              </a:rPr>
              <a:t>[5]  J. H. a. R. Picard, "SmartCar: Detecting driver stress," in Pattern Recognition, pp. 218-221.</a:t>
            </a:r>
          </a:p>
          <a:p>
            <a:pPr>
              <a:lnSpc>
                <a:spcPts val="3720"/>
              </a:lnSpc>
              <a:spcBef>
                <a:spcPct val="0"/>
              </a:spcBef>
            </a:pPr>
            <a:r>
              <a:rPr lang="en-US" sz="3100">
                <a:solidFill>
                  <a:srgbClr val="5186CD"/>
                </a:solidFill>
                <a:latin typeface="Baloo"/>
              </a:rPr>
              <a:t>[6]  M. U. a. J. S. A. Kircher, "Vehicle control and drowsiness". </a:t>
            </a:r>
          </a:p>
          <a:p>
            <a:pPr>
              <a:lnSpc>
                <a:spcPts val="3720"/>
              </a:lnSpc>
              <a:spcBef>
                <a:spcPct val="0"/>
              </a:spcBef>
            </a:pPr>
            <a:r>
              <a:rPr lang="en-US" sz="3100">
                <a:solidFill>
                  <a:srgbClr val="5186CD"/>
                </a:solidFill>
                <a:latin typeface="Baloo"/>
              </a:rPr>
              <a:t>[7]  Anon, "“Perclos and eyetracking: Challenge and opportunity," Applied Science Laboratories, [Online]. Available: http://www.a-s-l.com.</a:t>
            </a:r>
          </a:p>
          <a:p>
            <a:pPr>
              <a:lnSpc>
                <a:spcPts val="3720"/>
              </a:lnSpc>
              <a:spcBef>
                <a:spcPct val="0"/>
              </a:spcBef>
            </a:pPr>
            <a:r>
              <a:rPr lang="en-US" sz="3100">
                <a:solidFill>
                  <a:srgbClr val="5186CD"/>
                </a:solidFill>
                <a:latin typeface="Baloo"/>
              </a:rPr>
              <a:t>[8]  C. F.Xiao, "Yawning detection based on gabor wavelets and LDA," pp. 409-413.</a:t>
            </a:r>
          </a:p>
          <a:p>
            <a:pPr>
              <a:lnSpc>
                <a:spcPts val="3720"/>
              </a:lnSpc>
              <a:spcBef>
                <a:spcPct val="0"/>
              </a:spcBef>
            </a:pPr>
            <a:r>
              <a:rPr lang="en-US" sz="3100">
                <a:solidFill>
                  <a:srgbClr val="5186CD"/>
                </a:solidFill>
                <a:latin typeface="Baloo"/>
              </a:rPr>
              <a:t>[9]  "DDS," Shaip, [Online]. Available: https://vi.shaip.com/.</a:t>
            </a:r>
          </a:p>
          <a:p>
            <a:pPr>
              <a:lnSpc>
                <a:spcPts val="3720"/>
              </a:lnSpc>
              <a:spcBef>
                <a:spcPct val="0"/>
              </a:spcBef>
            </a:pPr>
          </a:p>
          <a:p>
            <a:pPr>
              <a:lnSpc>
                <a:spcPts val="3720"/>
              </a:lnSpc>
              <a:spcBef>
                <a:spcPct val="0"/>
              </a:spcBef>
            </a:pPr>
          </a:p>
          <a:p>
            <a:pPr>
              <a:lnSpc>
                <a:spcPts val="3720"/>
              </a:lnSpc>
              <a:spcBef>
                <a:spcPct val="0"/>
              </a:spcBef>
            </a:pPr>
          </a:p>
        </p:txBody>
      </p:sp>
    </p:spTree>
  </p:cSld>
  <p:clrMapOvr>
    <a:masterClrMapping/>
  </p:clrMapOvr>
</p:sld>
</file>

<file path=ppt/slides/slide15.xml><?xml version="1.0" encoding="utf-8"?>
<p:sld xmlns:p="http://schemas.openxmlformats.org/presentationml/2006/main" xmlns:a="http://schemas.openxmlformats.org/drawingml/2006/main">
  <p:cSld>
    <p:bg>
      <p:bgPr>
        <a:solidFill>
          <a:srgbClr val="FFFAEF"/>
        </a:solidFill>
      </p:bgPr>
    </p:bg>
    <p:spTree>
      <p:nvGrpSpPr>
        <p:cNvPr id="1" name=""/>
        <p:cNvGrpSpPr/>
        <p:nvPr/>
      </p:nvGrpSpPr>
      <p:grpSpPr>
        <a:xfrm>
          <a:off x="0" y="0"/>
          <a:ext cx="0" cy="0"/>
          <a:chOff x="0" y="0"/>
          <a:chExt cx="0" cy="0"/>
        </a:xfrm>
      </p:grpSpPr>
      <p:grpSp>
        <p:nvGrpSpPr>
          <p:cNvPr name="Group 2" id="2"/>
          <p:cNvGrpSpPr/>
          <p:nvPr/>
        </p:nvGrpSpPr>
        <p:grpSpPr>
          <a:xfrm rot="0">
            <a:off x="1357512" y="4061081"/>
            <a:ext cx="15234606" cy="2164839"/>
            <a:chOff x="0" y="0"/>
            <a:chExt cx="20312807" cy="2886452"/>
          </a:xfrm>
        </p:grpSpPr>
        <p:sp>
          <p:nvSpPr>
            <p:cNvPr name="TextBox 3" id="3"/>
            <p:cNvSpPr txBox="true"/>
            <p:nvPr/>
          </p:nvSpPr>
          <p:spPr>
            <a:xfrm rot="0">
              <a:off x="0" y="-4233"/>
              <a:ext cx="20312807" cy="1828800"/>
            </a:xfrm>
            <a:prstGeom prst="rect">
              <a:avLst/>
            </a:prstGeom>
          </p:spPr>
          <p:txBody>
            <a:bodyPr anchor="t" rtlCol="false" tIns="0" lIns="0" bIns="0" rIns="0">
              <a:spAutoFit/>
            </a:bodyPr>
            <a:lstStyle/>
            <a:p>
              <a:pPr algn="ctr">
                <a:lnSpc>
                  <a:spcPts val="10800"/>
                </a:lnSpc>
              </a:pPr>
              <a:r>
                <a:rPr lang="en-US" sz="9000">
                  <a:solidFill>
                    <a:srgbClr val="000000"/>
                  </a:solidFill>
                  <a:latin typeface="Baloo"/>
                </a:rPr>
                <a:t>Cảm ơn cô và các bạn </a:t>
              </a:r>
            </a:p>
          </p:txBody>
        </p:sp>
        <p:sp>
          <p:nvSpPr>
            <p:cNvPr name="TextBox 4" id="4"/>
            <p:cNvSpPr txBox="true"/>
            <p:nvPr/>
          </p:nvSpPr>
          <p:spPr>
            <a:xfrm rot="0">
              <a:off x="0" y="2191127"/>
              <a:ext cx="20312807" cy="661458"/>
            </a:xfrm>
            <a:prstGeom prst="rect">
              <a:avLst/>
            </a:prstGeom>
          </p:spPr>
          <p:txBody>
            <a:bodyPr anchor="t" rtlCol="false" tIns="0" lIns="0" bIns="0" rIns="0">
              <a:spAutoFit/>
            </a:bodyPr>
            <a:lstStyle/>
            <a:p>
              <a:pPr algn="ctr">
                <a:lnSpc>
                  <a:spcPts val="4062"/>
                </a:lnSpc>
              </a:pPr>
            </a:p>
          </p:txBody>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189F87"/>
        </a:solidFill>
      </p:bgPr>
    </p:bg>
    <p:spTree>
      <p:nvGrpSpPr>
        <p:cNvPr id="1" name=""/>
        <p:cNvGrpSpPr/>
        <p:nvPr/>
      </p:nvGrpSpPr>
      <p:grpSpPr>
        <a:xfrm>
          <a:off x="0" y="0"/>
          <a:ext cx="0" cy="0"/>
          <a:chOff x="0" y="0"/>
          <a:chExt cx="0" cy="0"/>
        </a:xfrm>
      </p:grpSpPr>
      <p:sp>
        <p:nvSpPr>
          <p:cNvPr name="TextBox 2" id="2"/>
          <p:cNvSpPr txBox="true"/>
          <p:nvPr/>
        </p:nvSpPr>
        <p:spPr>
          <a:xfrm rot="0">
            <a:off x="4378656" y="3994150"/>
            <a:ext cx="9530687" cy="2384425"/>
          </a:xfrm>
          <a:prstGeom prst="rect">
            <a:avLst/>
          </a:prstGeom>
        </p:spPr>
        <p:txBody>
          <a:bodyPr anchor="t" rtlCol="false" tIns="0" lIns="0" bIns="0" rIns="0">
            <a:spAutoFit/>
          </a:bodyPr>
          <a:lstStyle/>
          <a:p>
            <a:pPr algn="ctr">
              <a:lnSpc>
                <a:spcPts val="9349"/>
              </a:lnSpc>
            </a:pPr>
            <a:r>
              <a:rPr lang="en-US" sz="8499">
                <a:solidFill>
                  <a:srgbClr val="FEF4D6"/>
                </a:solidFill>
                <a:latin typeface="Baloo"/>
              </a:rPr>
              <a:t>Cảm ơn thầy và các bạn đã lắng nghe</a:t>
            </a:r>
          </a:p>
        </p:txBody>
      </p:sp>
      <p:grpSp>
        <p:nvGrpSpPr>
          <p:cNvPr name="Group 3" id="3"/>
          <p:cNvGrpSpPr/>
          <p:nvPr/>
        </p:nvGrpSpPr>
        <p:grpSpPr>
          <a:xfrm rot="0">
            <a:off x="13754648" y="0"/>
            <a:ext cx="4161040" cy="4326328"/>
            <a:chOff x="0" y="0"/>
            <a:chExt cx="5548053" cy="5768438"/>
          </a:xfrm>
        </p:grpSpPr>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0" y="3184201"/>
              <a:ext cx="2070712" cy="2282348"/>
            </a:xfrm>
            <a:prstGeom prst="rect">
              <a:avLst/>
            </a:prstGeom>
          </p:spPr>
        </p:pic>
        <p:pic>
          <p:nvPicPr>
            <p:cNvPr name="Picture 5" id="5"/>
            <p:cNvPicPr>
              <a:picLocks noChangeAspect="true"/>
            </p:cNvPicPr>
            <p:nvPr/>
          </p:nvPicPr>
          <p:blipFill>
            <a:blip r:embed="rId4"/>
            <a:srcRect l="32474" t="17645" r="38247" b="6787"/>
            <a:stretch>
              <a:fillRect/>
            </a:stretch>
          </p:blipFill>
          <p:spPr>
            <a:xfrm flipH="false" flipV="false" rot="0">
              <a:off x="2568094" y="0"/>
              <a:ext cx="2979959" cy="5768438"/>
            </a:xfrm>
            <a:prstGeom prst="rect">
              <a:avLst/>
            </a:prstGeom>
          </p:spPr>
        </p:pic>
        <p:sp>
          <p:nvSpPr>
            <p:cNvPr name="TextBox 6" id="6"/>
            <p:cNvSpPr txBox="true"/>
            <p:nvPr/>
          </p:nvSpPr>
          <p:spPr>
            <a:xfrm rot="0">
              <a:off x="122772" y="1885236"/>
              <a:ext cx="1825168" cy="998983"/>
            </a:xfrm>
            <a:prstGeom prst="rect">
              <a:avLst/>
            </a:prstGeom>
          </p:spPr>
          <p:txBody>
            <a:bodyPr anchor="t" rtlCol="false" tIns="0" lIns="0" bIns="0" rIns="0">
              <a:spAutoFit/>
            </a:bodyPr>
            <a:lstStyle/>
            <a:p>
              <a:pPr algn="ctr">
                <a:lnSpc>
                  <a:spcPts val="6137"/>
                </a:lnSpc>
                <a:spcBef>
                  <a:spcPct val="0"/>
                </a:spcBef>
              </a:pPr>
              <a:r>
                <a:rPr lang="en-US" sz="4721">
                  <a:solidFill>
                    <a:srgbClr val="FEF4D6"/>
                  </a:solidFill>
                  <a:latin typeface="Baloo"/>
                </a:rPr>
                <a:t>Cảnh</a:t>
              </a:r>
            </a:p>
          </p:txBody>
        </p:sp>
      </p:grpSp>
      <p:grpSp>
        <p:nvGrpSpPr>
          <p:cNvPr name="Group 7" id="7"/>
          <p:cNvGrpSpPr/>
          <p:nvPr/>
        </p:nvGrpSpPr>
        <p:grpSpPr>
          <a:xfrm rot="0">
            <a:off x="57150" y="159148"/>
            <a:ext cx="3780957" cy="5422701"/>
            <a:chOff x="0" y="0"/>
            <a:chExt cx="5041276" cy="7230267"/>
          </a:xfrm>
        </p:grpSpPr>
        <p:pic>
          <p:nvPicPr>
            <p:cNvPr name="Picture 8" id="8"/>
            <p:cNvPicPr>
              <a:picLocks noChangeAspect="true"/>
            </p:cNvPicPr>
            <p:nvPr/>
          </p:nvPicPr>
          <p:blipFill>
            <a:blip r:embed="rId5"/>
            <a:srcRect l="0" t="0" r="0" b="0"/>
            <a:stretch>
              <a:fillRect/>
            </a:stretch>
          </p:blipFill>
          <p:spPr>
            <a:xfrm flipH="false" flipV="false" rot="0">
              <a:off x="280362" y="0"/>
              <a:ext cx="4760914" cy="7230267"/>
            </a:xfrm>
            <a:prstGeom prst="rect">
              <a:avLst/>
            </a:prstGeom>
          </p:spPr>
        </p:pic>
        <p:sp>
          <p:nvSpPr>
            <p:cNvPr name="TextBox 9" id="9"/>
            <p:cNvSpPr txBox="true"/>
            <p:nvPr/>
          </p:nvSpPr>
          <p:spPr>
            <a:xfrm rot="0">
              <a:off x="0" y="1893547"/>
              <a:ext cx="1917700" cy="1055158"/>
            </a:xfrm>
            <a:prstGeom prst="rect">
              <a:avLst/>
            </a:prstGeom>
          </p:spPr>
          <p:txBody>
            <a:bodyPr anchor="t" rtlCol="false" tIns="0" lIns="0" bIns="0" rIns="0">
              <a:spAutoFit/>
            </a:bodyPr>
            <a:lstStyle/>
            <a:p>
              <a:pPr algn="ctr">
                <a:lnSpc>
                  <a:spcPts val="6500"/>
                </a:lnSpc>
                <a:spcBef>
                  <a:spcPct val="0"/>
                </a:spcBef>
              </a:pPr>
              <a:r>
                <a:rPr lang="en-US" sz="5000">
                  <a:solidFill>
                    <a:srgbClr val="FEF4D6"/>
                  </a:solidFill>
                  <a:latin typeface="Baloo"/>
                </a:rPr>
                <a:t>Tuấn</a:t>
              </a:r>
            </a:p>
          </p:txBody>
        </p:sp>
      </p:grpSp>
      <p:grpSp>
        <p:nvGrpSpPr>
          <p:cNvPr name="Group 10" id="10"/>
          <p:cNvGrpSpPr/>
          <p:nvPr/>
        </p:nvGrpSpPr>
        <p:grpSpPr>
          <a:xfrm rot="0">
            <a:off x="11392510" y="4987163"/>
            <a:ext cx="8070193" cy="5539623"/>
            <a:chOff x="0" y="0"/>
            <a:chExt cx="10760258" cy="7386164"/>
          </a:xfrm>
        </p:grpSpPr>
        <p:pic>
          <p:nvPicPr>
            <p:cNvPr name="Picture 11" id="11"/>
            <p:cNvPicPr>
              <a:picLocks noChangeAspect="true"/>
            </p:cNvPicPr>
            <p:nvPr/>
          </p:nvPicPr>
          <p:blipFill>
            <a:blip r:embed="rId6"/>
            <a:srcRect l="0" t="0" r="0" b="0"/>
            <a:stretch>
              <a:fillRect/>
            </a:stretch>
          </p:blipFill>
          <p:spPr>
            <a:xfrm flipH="false" flipV="false" rot="0">
              <a:off x="920785" y="0"/>
              <a:ext cx="9839473" cy="7386164"/>
            </a:xfrm>
            <a:prstGeom prst="rect">
              <a:avLst/>
            </a:prstGeom>
          </p:spPr>
        </p:pic>
        <p:sp>
          <p:nvSpPr>
            <p:cNvPr name="TextBox 12" id="12"/>
            <p:cNvSpPr txBox="true"/>
            <p:nvPr/>
          </p:nvSpPr>
          <p:spPr>
            <a:xfrm rot="0">
              <a:off x="0" y="5358012"/>
              <a:ext cx="1357409" cy="1029618"/>
            </a:xfrm>
            <a:prstGeom prst="rect">
              <a:avLst/>
            </a:prstGeom>
          </p:spPr>
          <p:txBody>
            <a:bodyPr anchor="t" rtlCol="false" tIns="0" lIns="0" bIns="0" rIns="0">
              <a:spAutoFit/>
            </a:bodyPr>
            <a:lstStyle/>
            <a:p>
              <a:pPr algn="ctr">
                <a:lnSpc>
                  <a:spcPts val="6335"/>
                </a:lnSpc>
                <a:spcBef>
                  <a:spcPct val="0"/>
                </a:spcBef>
              </a:pPr>
              <a:r>
                <a:rPr lang="en-US" sz="4873">
                  <a:solidFill>
                    <a:srgbClr val="FEF4D6"/>
                  </a:solidFill>
                  <a:latin typeface="Baloo"/>
                </a:rPr>
                <a:t>Đạt</a:t>
              </a:r>
            </a:p>
          </p:txBody>
        </p:sp>
      </p:grpSp>
      <p:grpSp>
        <p:nvGrpSpPr>
          <p:cNvPr name="Group 13" id="13"/>
          <p:cNvGrpSpPr/>
          <p:nvPr/>
        </p:nvGrpSpPr>
        <p:grpSpPr>
          <a:xfrm rot="0">
            <a:off x="57150" y="5509204"/>
            <a:ext cx="4927172" cy="4777796"/>
            <a:chOff x="0" y="0"/>
            <a:chExt cx="6569562" cy="6370395"/>
          </a:xfrm>
        </p:grpSpPr>
        <p:pic>
          <p:nvPicPr>
            <p:cNvPr name="Picture 14" id="14"/>
            <p:cNvPicPr>
              <a:picLocks noChangeAspect="true"/>
            </p:cNvPicPr>
            <p:nvPr/>
          </p:nvPicPr>
          <p:blipFill>
            <a:blip r:embed="rId7"/>
            <a:srcRect l="0" t="0" r="0" b="28517"/>
            <a:stretch>
              <a:fillRect/>
            </a:stretch>
          </p:blipFill>
          <p:spPr>
            <a:xfrm flipH="false" flipV="false" rot="0">
              <a:off x="0" y="0"/>
              <a:ext cx="4901529" cy="6370395"/>
            </a:xfrm>
            <a:prstGeom prst="rect">
              <a:avLst/>
            </a:prstGeom>
          </p:spPr>
        </p:pic>
        <p:pic>
          <p:nvPicPr>
            <p:cNvPr name="Picture 15" id="15"/>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3448966" y="4922595"/>
              <a:ext cx="1858600" cy="486615"/>
            </a:xfrm>
            <a:prstGeom prst="rect">
              <a:avLst/>
            </a:prstGeom>
          </p:spPr>
        </p:pic>
        <p:sp>
          <p:nvSpPr>
            <p:cNvPr name="TextBox 16" id="16"/>
            <p:cNvSpPr txBox="true"/>
            <p:nvPr/>
          </p:nvSpPr>
          <p:spPr>
            <a:xfrm rot="0">
              <a:off x="5041276" y="2633806"/>
              <a:ext cx="1528286" cy="1055158"/>
            </a:xfrm>
            <a:prstGeom prst="rect">
              <a:avLst/>
            </a:prstGeom>
          </p:spPr>
          <p:txBody>
            <a:bodyPr anchor="t" rtlCol="false" tIns="0" lIns="0" bIns="0" rIns="0">
              <a:spAutoFit/>
            </a:bodyPr>
            <a:lstStyle/>
            <a:p>
              <a:pPr algn="ctr">
                <a:lnSpc>
                  <a:spcPts val="6500"/>
                </a:lnSpc>
                <a:spcBef>
                  <a:spcPct val="0"/>
                </a:spcBef>
              </a:pPr>
              <a:r>
                <a:rPr lang="en-US" sz="5000">
                  <a:solidFill>
                    <a:srgbClr val="FEF4D6"/>
                  </a:solidFill>
                  <a:latin typeface="Baloo"/>
                </a:rPr>
                <a:t>Huy</a:t>
              </a:r>
            </a:p>
          </p:txBody>
        </p:sp>
      </p:grpSp>
      <p:grpSp>
        <p:nvGrpSpPr>
          <p:cNvPr name="Group 17" id="17"/>
          <p:cNvGrpSpPr/>
          <p:nvPr/>
        </p:nvGrpSpPr>
        <p:grpSpPr>
          <a:xfrm rot="0">
            <a:off x="6661287" y="350397"/>
            <a:ext cx="3733112" cy="3558028"/>
            <a:chOff x="0" y="0"/>
            <a:chExt cx="4977482" cy="4744038"/>
          </a:xfrm>
        </p:grpSpPr>
        <p:sp>
          <p:nvSpPr>
            <p:cNvPr name="TextBox 18" id="18"/>
            <p:cNvSpPr txBox="true"/>
            <p:nvPr/>
          </p:nvSpPr>
          <p:spPr>
            <a:xfrm rot="0">
              <a:off x="0" y="1864019"/>
              <a:ext cx="2013426" cy="1016000"/>
            </a:xfrm>
            <a:prstGeom prst="rect">
              <a:avLst/>
            </a:prstGeom>
          </p:spPr>
          <p:txBody>
            <a:bodyPr anchor="t" rtlCol="false" tIns="0" lIns="0" bIns="0" rIns="0">
              <a:spAutoFit/>
            </a:bodyPr>
            <a:lstStyle/>
            <a:p>
              <a:pPr algn="ctr">
                <a:lnSpc>
                  <a:spcPts val="6000"/>
                </a:lnSpc>
                <a:spcBef>
                  <a:spcPct val="0"/>
                </a:spcBef>
              </a:pPr>
              <a:r>
                <a:rPr lang="en-US" sz="5000">
                  <a:solidFill>
                    <a:srgbClr val="FEF4D6"/>
                  </a:solidFill>
                  <a:latin typeface="Baloo"/>
                </a:rPr>
                <a:t>Danh</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FFAEF"/>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776060">
            <a:off x="12219516" y="-1981356"/>
            <a:ext cx="8338090" cy="7254138"/>
          </a:xfrm>
          <a:prstGeom prst="rect">
            <a:avLst/>
          </a:prstGeom>
        </p:spPr>
      </p:pic>
      <p:pic>
        <p:nvPicPr>
          <p:cNvPr name="Picture 3" id="3"/>
          <p:cNvPicPr>
            <a:picLocks noChangeAspect="true"/>
          </p:cNvPicPr>
          <p:nvPr/>
        </p:nvPicPr>
        <p:blipFill>
          <a:blip r:embed="rId4"/>
          <a:srcRect l="0" t="0" r="0" b="0"/>
          <a:stretch>
            <a:fillRect/>
          </a:stretch>
        </p:blipFill>
        <p:spPr>
          <a:xfrm flipH="false" flipV="false" rot="0">
            <a:off x="8947259" y="843308"/>
            <a:ext cx="8615688" cy="8600385"/>
          </a:xfrm>
          <a:prstGeom prst="rect">
            <a:avLst/>
          </a:prstGeom>
        </p:spPr>
      </p:pic>
      <p:sp>
        <p:nvSpPr>
          <p:cNvPr name="TextBox 4" id="4"/>
          <p:cNvSpPr txBox="true"/>
          <p:nvPr/>
        </p:nvSpPr>
        <p:spPr>
          <a:xfrm rot="0">
            <a:off x="1033984" y="409575"/>
            <a:ext cx="7913275" cy="1228725"/>
          </a:xfrm>
          <a:prstGeom prst="rect">
            <a:avLst/>
          </a:prstGeom>
        </p:spPr>
        <p:txBody>
          <a:bodyPr anchor="t" rtlCol="false" tIns="0" lIns="0" bIns="0" rIns="0">
            <a:spAutoFit/>
          </a:bodyPr>
          <a:lstStyle/>
          <a:p>
            <a:pPr>
              <a:lnSpc>
                <a:spcPts val="9600"/>
              </a:lnSpc>
            </a:pPr>
            <a:r>
              <a:rPr lang="en-US" sz="8000">
                <a:solidFill>
                  <a:srgbClr val="5186CD"/>
                </a:solidFill>
                <a:latin typeface="Baloo"/>
              </a:rPr>
              <a:t>NỘI DUNG CHÍNH</a:t>
            </a:r>
          </a:p>
        </p:txBody>
      </p:sp>
      <p:sp>
        <p:nvSpPr>
          <p:cNvPr name="TextBox 5" id="5"/>
          <p:cNvSpPr txBox="true"/>
          <p:nvPr/>
        </p:nvSpPr>
        <p:spPr>
          <a:xfrm rot="0">
            <a:off x="2432110" y="2115708"/>
            <a:ext cx="6711890" cy="680085"/>
          </a:xfrm>
          <a:prstGeom prst="rect">
            <a:avLst/>
          </a:prstGeom>
        </p:spPr>
        <p:txBody>
          <a:bodyPr anchor="t" rtlCol="false" tIns="0" lIns="0" bIns="0" rIns="0">
            <a:spAutoFit/>
          </a:bodyPr>
          <a:lstStyle/>
          <a:p>
            <a:pPr>
              <a:lnSpc>
                <a:spcPts val="5460"/>
              </a:lnSpc>
            </a:pPr>
            <a:r>
              <a:rPr lang="en-US" sz="4200">
                <a:solidFill>
                  <a:srgbClr val="5186CD"/>
                </a:solidFill>
                <a:latin typeface="Crimson Pro"/>
              </a:rPr>
              <a:t>1. Tổng quan về đề tài</a:t>
            </a:r>
          </a:p>
        </p:txBody>
      </p:sp>
      <p:sp>
        <p:nvSpPr>
          <p:cNvPr name="TextBox 6" id="6"/>
          <p:cNvSpPr txBox="true"/>
          <p:nvPr/>
        </p:nvSpPr>
        <p:spPr>
          <a:xfrm rot="0">
            <a:off x="2332683" y="8506712"/>
            <a:ext cx="598523" cy="751588"/>
          </a:xfrm>
          <a:prstGeom prst="rect">
            <a:avLst/>
          </a:prstGeom>
        </p:spPr>
        <p:txBody>
          <a:bodyPr anchor="t" rtlCol="false" tIns="0" lIns="0" bIns="0" rIns="0">
            <a:spAutoFit/>
          </a:bodyPr>
          <a:lstStyle/>
          <a:p>
            <a:pPr>
              <a:lnSpc>
                <a:spcPts val="5940"/>
              </a:lnSpc>
            </a:pPr>
          </a:p>
        </p:txBody>
      </p:sp>
      <p:sp>
        <p:nvSpPr>
          <p:cNvPr name="TextBox 7" id="7"/>
          <p:cNvSpPr txBox="true"/>
          <p:nvPr/>
        </p:nvSpPr>
        <p:spPr>
          <a:xfrm rot="0">
            <a:off x="2403535" y="2972042"/>
            <a:ext cx="6711890" cy="680085"/>
          </a:xfrm>
          <a:prstGeom prst="rect">
            <a:avLst/>
          </a:prstGeom>
        </p:spPr>
        <p:txBody>
          <a:bodyPr anchor="t" rtlCol="false" tIns="0" lIns="0" bIns="0" rIns="0">
            <a:spAutoFit/>
          </a:bodyPr>
          <a:lstStyle/>
          <a:p>
            <a:pPr>
              <a:lnSpc>
                <a:spcPts val="5460"/>
              </a:lnSpc>
            </a:pPr>
            <a:r>
              <a:rPr lang="en-US" sz="4200">
                <a:solidFill>
                  <a:srgbClr val="5186CD"/>
                </a:solidFill>
                <a:latin typeface="Crimson Pro"/>
              </a:rPr>
              <a:t>2. Giới thiệu</a:t>
            </a:r>
          </a:p>
        </p:txBody>
      </p:sp>
      <p:sp>
        <p:nvSpPr>
          <p:cNvPr name="TextBox 8" id="8"/>
          <p:cNvSpPr txBox="true"/>
          <p:nvPr/>
        </p:nvSpPr>
        <p:spPr>
          <a:xfrm rot="0">
            <a:off x="2403535" y="3804154"/>
            <a:ext cx="6711890" cy="680085"/>
          </a:xfrm>
          <a:prstGeom prst="rect">
            <a:avLst/>
          </a:prstGeom>
        </p:spPr>
        <p:txBody>
          <a:bodyPr anchor="t" rtlCol="false" tIns="0" lIns="0" bIns="0" rIns="0">
            <a:spAutoFit/>
          </a:bodyPr>
          <a:lstStyle/>
          <a:p>
            <a:pPr>
              <a:lnSpc>
                <a:spcPts val="5460"/>
              </a:lnSpc>
            </a:pPr>
            <a:r>
              <a:rPr lang="en-US" sz="4200">
                <a:solidFill>
                  <a:srgbClr val="5186CD"/>
                </a:solidFill>
                <a:latin typeface="Crimson Pro"/>
              </a:rPr>
              <a:t>3. Phương pháp</a:t>
            </a:r>
          </a:p>
        </p:txBody>
      </p:sp>
      <p:sp>
        <p:nvSpPr>
          <p:cNvPr name="TextBox 9" id="9"/>
          <p:cNvSpPr txBox="true"/>
          <p:nvPr/>
        </p:nvSpPr>
        <p:spPr>
          <a:xfrm rot="0">
            <a:off x="2432110" y="5636498"/>
            <a:ext cx="6711890" cy="680085"/>
          </a:xfrm>
          <a:prstGeom prst="rect">
            <a:avLst/>
          </a:prstGeom>
        </p:spPr>
        <p:txBody>
          <a:bodyPr anchor="t" rtlCol="false" tIns="0" lIns="0" bIns="0" rIns="0">
            <a:spAutoFit/>
          </a:bodyPr>
          <a:lstStyle/>
          <a:p>
            <a:pPr>
              <a:lnSpc>
                <a:spcPts val="5460"/>
              </a:lnSpc>
            </a:pPr>
            <a:r>
              <a:rPr lang="en-US" sz="4200">
                <a:solidFill>
                  <a:srgbClr val="5186CD"/>
                </a:solidFill>
                <a:latin typeface="Crimson Pro"/>
              </a:rPr>
              <a:t>5. Đánh giá</a:t>
            </a:r>
          </a:p>
        </p:txBody>
      </p:sp>
      <p:sp>
        <p:nvSpPr>
          <p:cNvPr name="TextBox 10" id="10"/>
          <p:cNvSpPr txBox="true"/>
          <p:nvPr/>
        </p:nvSpPr>
        <p:spPr>
          <a:xfrm rot="0">
            <a:off x="2432110" y="4746863"/>
            <a:ext cx="6711890" cy="680085"/>
          </a:xfrm>
          <a:prstGeom prst="rect">
            <a:avLst/>
          </a:prstGeom>
        </p:spPr>
        <p:txBody>
          <a:bodyPr anchor="t" rtlCol="false" tIns="0" lIns="0" bIns="0" rIns="0">
            <a:spAutoFit/>
          </a:bodyPr>
          <a:lstStyle/>
          <a:p>
            <a:pPr>
              <a:lnSpc>
                <a:spcPts val="5460"/>
              </a:lnSpc>
            </a:pPr>
            <a:r>
              <a:rPr lang="en-US" sz="4200">
                <a:solidFill>
                  <a:srgbClr val="5186CD"/>
                </a:solidFill>
                <a:latin typeface="Crimson Pro"/>
              </a:rPr>
              <a:t>4. Mô hình </a:t>
            </a:r>
          </a:p>
        </p:txBody>
      </p:sp>
      <p:sp>
        <p:nvSpPr>
          <p:cNvPr name="TextBox 11" id="11"/>
          <p:cNvSpPr txBox="true"/>
          <p:nvPr/>
        </p:nvSpPr>
        <p:spPr>
          <a:xfrm rot="0">
            <a:off x="2403535" y="6528177"/>
            <a:ext cx="6711890" cy="680085"/>
          </a:xfrm>
          <a:prstGeom prst="rect">
            <a:avLst/>
          </a:prstGeom>
        </p:spPr>
        <p:txBody>
          <a:bodyPr anchor="t" rtlCol="false" tIns="0" lIns="0" bIns="0" rIns="0">
            <a:spAutoFit/>
          </a:bodyPr>
          <a:lstStyle/>
          <a:p>
            <a:pPr>
              <a:lnSpc>
                <a:spcPts val="5460"/>
              </a:lnSpc>
            </a:pPr>
            <a:r>
              <a:rPr lang="en-US" sz="4200">
                <a:solidFill>
                  <a:srgbClr val="5186CD"/>
                </a:solidFill>
                <a:latin typeface="Crimson Pro"/>
              </a:rPr>
              <a:t>6. Demo</a:t>
            </a:r>
          </a:p>
        </p:txBody>
      </p:sp>
      <p:sp>
        <p:nvSpPr>
          <p:cNvPr name="TextBox 12" id="12"/>
          <p:cNvSpPr txBox="true"/>
          <p:nvPr/>
        </p:nvSpPr>
        <p:spPr>
          <a:xfrm rot="0">
            <a:off x="2403535" y="7443582"/>
            <a:ext cx="6711890" cy="680085"/>
          </a:xfrm>
          <a:prstGeom prst="rect">
            <a:avLst/>
          </a:prstGeom>
        </p:spPr>
        <p:txBody>
          <a:bodyPr anchor="t" rtlCol="false" tIns="0" lIns="0" bIns="0" rIns="0">
            <a:spAutoFit/>
          </a:bodyPr>
          <a:lstStyle/>
          <a:p>
            <a:pPr>
              <a:lnSpc>
                <a:spcPts val="5460"/>
              </a:lnSpc>
            </a:pPr>
            <a:r>
              <a:rPr lang="en-US" sz="4200">
                <a:solidFill>
                  <a:srgbClr val="5186CD"/>
                </a:solidFill>
                <a:latin typeface="Crimson Pro"/>
              </a:rPr>
              <a:t>7. Tài liệu tham khảo</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7D8AAB"/>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1016799">
            <a:off x="9851155" y="-2674613"/>
            <a:ext cx="11406363" cy="9923536"/>
          </a:xfrm>
          <a:prstGeom prst="rect">
            <a:avLst/>
          </a:prstGeom>
        </p:spPr>
      </p:pic>
      <p:sp>
        <p:nvSpPr>
          <p:cNvPr name="TextBox 3" id="3"/>
          <p:cNvSpPr txBox="true"/>
          <p:nvPr/>
        </p:nvSpPr>
        <p:spPr>
          <a:xfrm rot="0">
            <a:off x="10635636" y="5634174"/>
            <a:ext cx="5087567" cy="405130"/>
          </a:xfrm>
          <a:prstGeom prst="rect">
            <a:avLst/>
          </a:prstGeom>
        </p:spPr>
        <p:txBody>
          <a:bodyPr anchor="t" rtlCol="false" tIns="0" lIns="0" bIns="0" rIns="0">
            <a:spAutoFit/>
          </a:bodyPr>
          <a:lstStyle/>
          <a:p>
            <a:pPr>
              <a:lnSpc>
                <a:spcPts val="3380"/>
              </a:lnSpc>
            </a:pPr>
          </a:p>
        </p:txBody>
      </p:sp>
      <p:sp>
        <p:nvSpPr>
          <p:cNvPr name="TextBox 4" id="4"/>
          <p:cNvSpPr txBox="true"/>
          <p:nvPr/>
        </p:nvSpPr>
        <p:spPr>
          <a:xfrm rot="0">
            <a:off x="1187967" y="1748543"/>
            <a:ext cx="13180198" cy="4852350"/>
          </a:xfrm>
          <a:prstGeom prst="rect">
            <a:avLst/>
          </a:prstGeom>
        </p:spPr>
        <p:txBody>
          <a:bodyPr anchor="t" rtlCol="false" tIns="0" lIns="0" bIns="0" rIns="0">
            <a:spAutoFit/>
          </a:bodyPr>
          <a:lstStyle/>
          <a:p>
            <a:pPr algn="just" marL="855526" indent="-427763" lvl="1">
              <a:lnSpc>
                <a:spcPts val="5547"/>
              </a:lnSpc>
              <a:buFont typeface="Arial"/>
              <a:buChar char="•"/>
            </a:pPr>
            <a:r>
              <a:rPr lang="en-US" spc="-12" sz="3962">
                <a:solidFill>
                  <a:srgbClr val="FFFAEF"/>
                </a:solidFill>
                <a:latin typeface="Crimson Pro"/>
              </a:rPr>
              <a:t>Cứ 3 người thì có 1 người ngủ gật khi lái xe.</a:t>
            </a:r>
          </a:p>
          <a:p>
            <a:pPr algn="just" marL="855526" indent="-427763" lvl="1">
              <a:lnSpc>
                <a:spcPts val="5547"/>
              </a:lnSpc>
              <a:buFont typeface="Arial"/>
              <a:buChar char="•"/>
            </a:pPr>
            <a:r>
              <a:rPr lang="en-US" spc="-19" sz="3962">
                <a:solidFill>
                  <a:srgbClr val="FFFAEF"/>
                </a:solidFill>
                <a:latin typeface="Crimson Pro"/>
              </a:rPr>
              <a:t>Khoảng 20% số vụ tai nạn giao thông gây chết người là lái xe trong trạng thái buồn ngủ.</a:t>
            </a:r>
          </a:p>
          <a:p>
            <a:pPr algn="just" marL="855526" indent="-427763" lvl="1">
              <a:lnSpc>
                <a:spcPts val="5547"/>
              </a:lnSpc>
              <a:buFont typeface="Arial"/>
              <a:buChar char="•"/>
            </a:pPr>
            <a:r>
              <a:rPr lang="en-US" spc="-19" sz="3962">
                <a:solidFill>
                  <a:srgbClr val="FFFAEF"/>
                </a:solidFill>
                <a:latin typeface="Crimson Pro"/>
              </a:rPr>
              <a:t>60% người thừa nhận mình bị cơn ngủ ập đến trong khi lái xe.</a:t>
            </a:r>
          </a:p>
          <a:p>
            <a:pPr algn="just" marL="855526" indent="-427763" lvl="1">
              <a:lnSpc>
                <a:spcPts val="5547"/>
              </a:lnSpc>
              <a:buFont typeface="Arial"/>
              <a:buChar char="•"/>
            </a:pPr>
            <a:r>
              <a:rPr lang="en-US" spc="-19" sz="3962">
                <a:solidFill>
                  <a:srgbClr val="FFFAEF"/>
                </a:solidFill>
                <a:latin typeface="Crimson Pro"/>
              </a:rPr>
              <a:t>37% người từng ngủ gật khi lái xe.</a:t>
            </a:r>
          </a:p>
          <a:p>
            <a:pPr algn="just" marL="855526" indent="-427763" lvl="1">
              <a:lnSpc>
                <a:spcPts val="5547"/>
              </a:lnSpc>
              <a:buFont typeface="Arial"/>
              <a:buChar char="•"/>
            </a:pPr>
            <a:r>
              <a:rPr lang="en-US" spc="-19" sz="3962">
                <a:solidFill>
                  <a:srgbClr val="FFFAEF"/>
                </a:solidFill>
                <a:latin typeface="Crimson Pro"/>
              </a:rPr>
              <a:t>Tai nạn giao thông do ngủ gật là nguyên nhân chính gây chết người.</a:t>
            </a:r>
          </a:p>
        </p:txBody>
      </p:sp>
      <p:grpSp>
        <p:nvGrpSpPr>
          <p:cNvPr name="Group 5" id="5"/>
          <p:cNvGrpSpPr/>
          <p:nvPr/>
        </p:nvGrpSpPr>
        <p:grpSpPr>
          <a:xfrm rot="0">
            <a:off x="13872186" y="6295931"/>
            <a:ext cx="4804029" cy="4318825"/>
            <a:chOff x="0" y="0"/>
            <a:chExt cx="6405371" cy="5758433"/>
          </a:xfrm>
        </p:grpSpPr>
        <p:sp>
          <p:nvSpPr>
            <p:cNvPr name="TextBox 6" id="6"/>
            <p:cNvSpPr txBox="true"/>
            <p:nvPr/>
          </p:nvSpPr>
          <p:spPr>
            <a:xfrm rot="0">
              <a:off x="650301" y="5453319"/>
              <a:ext cx="667722" cy="305115"/>
            </a:xfrm>
            <a:prstGeom prst="rect">
              <a:avLst/>
            </a:prstGeom>
          </p:spPr>
          <p:txBody>
            <a:bodyPr anchor="t" rtlCol="false" tIns="0" lIns="0" bIns="0" rIns="0">
              <a:spAutoFit/>
            </a:bodyPr>
            <a:lstStyle/>
            <a:p>
              <a:pPr algn="ctr">
                <a:lnSpc>
                  <a:spcPts val="1945"/>
                </a:lnSpc>
              </a:pPr>
              <a:r>
                <a:rPr lang="en-US" sz="1389">
                  <a:solidFill>
                    <a:srgbClr val="000000"/>
                  </a:solidFill>
                  <a:latin typeface="Noto Sans"/>
                </a:rPr>
                <a:t>Mục 1</a:t>
              </a:r>
            </a:p>
          </p:txBody>
        </p:sp>
        <p:sp>
          <p:nvSpPr>
            <p:cNvPr name="TextBox 7" id="7"/>
            <p:cNvSpPr txBox="true"/>
            <p:nvPr/>
          </p:nvSpPr>
          <p:spPr>
            <a:xfrm rot="0">
              <a:off x="1871562" y="5453319"/>
              <a:ext cx="667722" cy="305115"/>
            </a:xfrm>
            <a:prstGeom prst="rect">
              <a:avLst/>
            </a:prstGeom>
          </p:spPr>
          <p:txBody>
            <a:bodyPr anchor="t" rtlCol="false" tIns="0" lIns="0" bIns="0" rIns="0">
              <a:spAutoFit/>
            </a:bodyPr>
            <a:lstStyle/>
            <a:p>
              <a:pPr algn="ctr">
                <a:lnSpc>
                  <a:spcPts val="1945"/>
                </a:lnSpc>
              </a:pPr>
              <a:r>
                <a:rPr lang="en-US" sz="1389">
                  <a:solidFill>
                    <a:srgbClr val="000000"/>
                  </a:solidFill>
                  <a:latin typeface="Noto Sans"/>
                </a:rPr>
                <a:t>Mục 2</a:t>
              </a:r>
            </a:p>
          </p:txBody>
        </p:sp>
        <p:sp>
          <p:nvSpPr>
            <p:cNvPr name="TextBox 8" id="8"/>
            <p:cNvSpPr txBox="true"/>
            <p:nvPr/>
          </p:nvSpPr>
          <p:spPr>
            <a:xfrm rot="0">
              <a:off x="3092824" y="5453319"/>
              <a:ext cx="667722" cy="305115"/>
            </a:xfrm>
            <a:prstGeom prst="rect">
              <a:avLst/>
            </a:prstGeom>
          </p:spPr>
          <p:txBody>
            <a:bodyPr anchor="t" rtlCol="false" tIns="0" lIns="0" bIns="0" rIns="0">
              <a:spAutoFit/>
            </a:bodyPr>
            <a:lstStyle/>
            <a:p>
              <a:pPr algn="ctr">
                <a:lnSpc>
                  <a:spcPts val="1945"/>
                </a:lnSpc>
              </a:pPr>
              <a:r>
                <a:rPr lang="en-US" sz="1389">
                  <a:solidFill>
                    <a:srgbClr val="000000"/>
                  </a:solidFill>
                  <a:latin typeface="Noto Sans"/>
                </a:rPr>
                <a:t>Mục 3</a:t>
              </a:r>
            </a:p>
          </p:txBody>
        </p:sp>
        <p:sp>
          <p:nvSpPr>
            <p:cNvPr name="TextBox 9" id="9"/>
            <p:cNvSpPr txBox="true"/>
            <p:nvPr/>
          </p:nvSpPr>
          <p:spPr>
            <a:xfrm rot="0">
              <a:off x="4314085" y="5453319"/>
              <a:ext cx="667722" cy="305115"/>
            </a:xfrm>
            <a:prstGeom prst="rect">
              <a:avLst/>
            </a:prstGeom>
          </p:spPr>
          <p:txBody>
            <a:bodyPr anchor="t" rtlCol="false" tIns="0" lIns="0" bIns="0" rIns="0">
              <a:spAutoFit/>
            </a:bodyPr>
            <a:lstStyle/>
            <a:p>
              <a:pPr algn="ctr">
                <a:lnSpc>
                  <a:spcPts val="1945"/>
                </a:lnSpc>
              </a:pPr>
              <a:r>
                <a:rPr lang="en-US" sz="1389">
                  <a:solidFill>
                    <a:srgbClr val="000000"/>
                  </a:solidFill>
                  <a:latin typeface="Noto Sans"/>
                </a:rPr>
                <a:t>Mục 4</a:t>
              </a:r>
            </a:p>
          </p:txBody>
        </p:sp>
        <p:sp>
          <p:nvSpPr>
            <p:cNvPr name="TextBox 10" id="10"/>
            <p:cNvSpPr txBox="true"/>
            <p:nvPr/>
          </p:nvSpPr>
          <p:spPr>
            <a:xfrm rot="0">
              <a:off x="5535347" y="5453319"/>
              <a:ext cx="667722" cy="305115"/>
            </a:xfrm>
            <a:prstGeom prst="rect">
              <a:avLst/>
            </a:prstGeom>
          </p:spPr>
          <p:txBody>
            <a:bodyPr anchor="t" rtlCol="false" tIns="0" lIns="0" bIns="0" rIns="0">
              <a:spAutoFit/>
            </a:bodyPr>
            <a:lstStyle/>
            <a:p>
              <a:pPr algn="ctr">
                <a:lnSpc>
                  <a:spcPts val="1945"/>
                </a:lnSpc>
              </a:pPr>
              <a:r>
                <a:rPr lang="en-US" sz="1389">
                  <a:solidFill>
                    <a:srgbClr val="000000"/>
                  </a:solidFill>
                  <a:latin typeface="Noto Sans"/>
                </a:rPr>
                <a:t>Mục 5</a:t>
              </a:r>
            </a:p>
          </p:txBody>
        </p:sp>
        <p:grpSp>
          <p:nvGrpSpPr>
            <p:cNvPr name="Group 11" id="11"/>
            <p:cNvGrpSpPr>
              <a:grpSpLocks noChangeAspect="true"/>
            </p:cNvGrpSpPr>
            <p:nvPr/>
          </p:nvGrpSpPr>
          <p:grpSpPr>
            <a:xfrm rot="0">
              <a:off x="447998" y="138270"/>
              <a:ext cx="5957373" cy="5225947"/>
              <a:chOff x="0" y="0"/>
              <a:chExt cx="10287000" cy="9023997"/>
            </a:xfrm>
          </p:grpSpPr>
          <p:sp>
            <p:nvSpPr>
              <p:cNvPr name="Freeform 12" id="12"/>
              <p:cNvSpPr/>
              <p:nvPr/>
            </p:nvSpPr>
            <p:spPr>
              <a:xfrm>
                <a:off x="0" y="-6350"/>
                <a:ext cx="10287000" cy="12700"/>
              </a:xfrm>
              <a:custGeom>
                <a:avLst/>
                <a:gdLst/>
                <a:ahLst/>
                <a:cxnLst/>
                <a:rect r="r" b="b" t="t" l="l"/>
                <a:pathLst>
                  <a:path h="12700" w="10287000">
                    <a:moveTo>
                      <a:pt x="0" y="0"/>
                    </a:moveTo>
                    <a:lnTo>
                      <a:pt x="10287000" y="0"/>
                    </a:lnTo>
                    <a:lnTo>
                      <a:pt x="10287000" y="12700"/>
                    </a:lnTo>
                    <a:lnTo>
                      <a:pt x="0" y="12700"/>
                    </a:lnTo>
                    <a:close/>
                  </a:path>
                </a:pathLst>
              </a:custGeom>
              <a:solidFill>
                <a:srgbClr val="000000"/>
              </a:solidFill>
            </p:spPr>
          </p:sp>
          <p:sp>
            <p:nvSpPr>
              <p:cNvPr name="Freeform 13" id="13"/>
              <p:cNvSpPr/>
              <p:nvPr/>
            </p:nvSpPr>
            <p:spPr>
              <a:xfrm>
                <a:off x="0" y="1798449"/>
                <a:ext cx="10287000" cy="12700"/>
              </a:xfrm>
              <a:custGeom>
                <a:avLst/>
                <a:gdLst/>
                <a:ahLst/>
                <a:cxnLst/>
                <a:rect r="r" b="b" t="t" l="l"/>
                <a:pathLst>
                  <a:path h="12700" w="10287000">
                    <a:moveTo>
                      <a:pt x="0" y="0"/>
                    </a:moveTo>
                    <a:lnTo>
                      <a:pt x="10287000" y="0"/>
                    </a:lnTo>
                    <a:lnTo>
                      <a:pt x="10287000" y="12700"/>
                    </a:lnTo>
                    <a:lnTo>
                      <a:pt x="0" y="12700"/>
                    </a:lnTo>
                    <a:close/>
                  </a:path>
                </a:pathLst>
              </a:custGeom>
              <a:solidFill>
                <a:srgbClr val="000000"/>
              </a:solidFill>
            </p:spPr>
          </p:sp>
          <p:sp>
            <p:nvSpPr>
              <p:cNvPr name="Freeform 14" id="14"/>
              <p:cNvSpPr/>
              <p:nvPr/>
            </p:nvSpPr>
            <p:spPr>
              <a:xfrm>
                <a:off x="0" y="3603249"/>
                <a:ext cx="10287000" cy="12700"/>
              </a:xfrm>
              <a:custGeom>
                <a:avLst/>
                <a:gdLst/>
                <a:ahLst/>
                <a:cxnLst/>
                <a:rect r="r" b="b" t="t" l="l"/>
                <a:pathLst>
                  <a:path h="12700" w="10287000">
                    <a:moveTo>
                      <a:pt x="0" y="0"/>
                    </a:moveTo>
                    <a:lnTo>
                      <a:pt x="10287000" y="0"/>
                    </a:lnTo>
                    <a:lnTo>
                      <a:pt x="10287000" y="12700"/>
                    </a:lnTo>
                    <a:lnTo>
                      <a:pt x="0" y="12700"/>
                    </a:lnTo>
                    <a:close/>
                  </a:path>
                </a:pathLst>
              </a:custGeom>
              <a:solidFill>
                <a:srgbClr val="000000"/>
              </a:solidFill>
            </p:spPr>
          </p:sp>
          <p:sp>
            <p:nvSpPr>
              <p:cNvPr name="Freeform 15" id="15"/>
              <p:cNvSpPr/>
              <p:nvPr/>
            </p:nvSpPr>
            <p:spPr>
              <a:xfrm>
                <a:off x="0" y="5408048"/>
                <a:ext cx="10287000" cy="12700"/>
              </a:xfrm>
              <a:custGeom>
                <a:avLst/>
                <a:gdLst/>
                <a:ahLst/>
                <a:cxnLst/>
                <a:rect r="r" b="b" t="t" l="l"/>
                <a:pathLst>
                  <a:path h="12700" w="10287000">
                    <a:moveTo>
                      <a:pt x="0" y="0"/>
                    </a:moveTo>
                    <a:lnTo>
                      <a:pt x="10287000" y="0"/>
                    </a:lnTo>
                    <a:lnTo>
                      <a:pt x="10287000" y="12700"/>
                    </a:lnTo>
                    <a:lnTo>
                      <a:pt x="0" y="12700"/>
                    </a:lnTo>
                    <a:close/>
                  </a:path>
                </a:pathLst>
              </a:custGeom>
              <a:solidFill>
                <a:srgbClr val="000000"/>
              </a:solidFill>
            </p:spPr>
          </p:sp>
          <p:sp>
            <p:nvSpPr>
              <p:cNvPr name="Freeform 16" id="16"/>
              <p:cNvSpPr/>
              <p:nvPr/>
            </p:nvSpPr>
            <p:spPr>
              <a:xfrm>
                <a:off x="0" y="7212847"/>
                <a:ext cx="10287000" cy="12700"/>
              </a:xfrm>
              <a:custGeom>
                <a:avLst/>
                <a:gdLst/>
                <a:ahLst/>
                <a:cxnLst/>
                <a:rect r="r" b="b" t="t" l="l"/>
                <a:pathLst>
                  <a:path h="12700" w="10287000">
                    <a:moveTo>
                      <a:pt x="0" y="0"/>
                    </a:moveTo>
                    <a:lnTo>
                      <a:pt x="10287000" y="0"/>
                    </a:lnTo>
                    <a:lnTo>
                      <a:pt x="10287000" y="12700"/>
                    </a:lnTo>
                    <a:lnTo>
                      <a:pt x="0" y="12700"/>
                    </a:lnTo>
                    <a:close/>
                  </a:path>
                </a:pathLst>
              </a:custGeom>
              <a:solidFill>
                <a:srgbClr val="000000"/>
              </a:solidFill>
            </p:spPr>
          </p:sp>
          <p:sp>
            <p:nvSpPr>
              <p:cNvPr name="Freeform 17" id="17"/>
              <p:cNvSpPr/>
              <p:nvPr/>
            </p:nvSpPr>
            <p:spPr>
              <a:xfrm>
                <a:off x="0" y="9017647"/>
                <a:ext cx="10287000" cy="12700"/>
              </a:xfrm>
              <a:custGeom>
                <a:avLst/>
                <a:gdLst/>
                <a:ahLst/>
                <a:cxnLst/>
                <a:rect r="r" b="b" t="t" l="l"/>
                <a:pathLst>
                  <a:path h="12700" w="10287000">
                    <a:moveTo>
                      <a:pt x="0" y="0"/>
                    </a:moveTo>
                    <a:lnTo>
                      <a:pt x="10287000" y="0"/>
                    </a:lnTo>
                    <a:lnTo>
                      <a:pt x="10287000" y="12700"/>
                    </a:lnTo>
                    <a:lnTo>
                      <a:pt x="0" y="12700"/>
                    </a:lnTo>
                    <a:close/>
                  </a:path>
                </a:pathLst>
              </a:custGeom>
              <a:solidFill>
                <a:srgbClr val="000000"/>
              </a:solidFill>
            </p:spPr>
          </p:sp>
        </p:grpSp>
        <p:sp>
          <p:nvSpPr>
            <p:cNvPr name="TextBox 18" id="18"/>
            <p:cNvSpPr txBox="true"/>
            <p:nvPr/>
          </p:nvSpPr>
          <p:spPr>
            <a:xfrm rot="0">
              <a:off x="0" y="-28575"/>
              <a:ext cx="330322" cy="305115"/>
            </a:xfrm>
            <a:prstGeom prst="rect">
              <a:avLst/>
            </a:prstGeom>
          </p:spPr>
          <p:txBody>
            <a:bodyPr anchor="t" rtlCol="false" tIns="0" lIns="0" bIns="0" rIns="0">
              <a:spAutoFit/>
            </a:bodyPr>
            <a:lstStyle/>
            <a:p>
              <a:pPr algn="r">
                <a:lnSpc>
                  <a:spcPts val="1945"/>
                </a:lnSpc>
              </a:pPr>
              <a:r>
                <a:rPr lang="en-US" sz="1389">
                  <a:solidFill>
                    <a:srgbClr val="000000"/>
                  </a:solidFill>
                  <a:latin typeface="Noto Sans"/>
                </a:rPr>
                <a:t>50 </a:t>
              </a:r>
            </a:p>
          </p:txBody>
        </p:sp>
        <p:sp>
          <p:nvSpPr>
            <p:cNvPr name="TextBox 19" id="19"/>
            <p:cNvSpPr txBox="true"/>
            <p:nvPr/>
          </p:nvSpPr>
          <p:spPr>
            <a:xfrm rot="0">
              <a:off x="0" y="1016614"/>
              <a:ext cx="330322" cy="305115"/>
            </a:xfrm>
            <a:prstGeom prst="rect">
              <a:avLst/>
            </a:prstGeom>
          </p:spPr>
          <p:txBody>
            <a:bodyPr anchor="t" rtlCol="false" tIns="0" lIns="0" bIns="0" rIns="0">
              <a:spAutoFit/>
            </a:bodyPr>
            <a:lstStyle/>
            <a:p>
              <a:pPr algn="r">
                <a:lnSpc>
                  <a:spcPts val="1945"/>
                </a:lnSpc>
              </a:pPr>
              <a:r>
                <a:rPr lang="en-US" sz="1389">
                  <a:solidFill>
                    <a:srgbClr val="000000"/>
                  </a:solidFill>
                  <a:latin typeface="Noto Sans"/>
                </a:rPr>
                <a:t>40 </a:t>
              </a:r>
            </a:p>
          </p:txBody>
        </p:sp>
        <p:sp>
          <p:nvSpPr>
            <p:cNvPr name="TextBox 20" id="20"/>
            <p:cNvSpPr txBox="true"/>
            <p:nvPr/>
          </p:nvSpPr>
          <p:spPr>
            <a:xfrm rot="0">
              <a:off x="0" y="2061804"/>
              <a:ext cx="330322" cy="305115"/>
            </a:xfrm>
            <a:prstGeom prst="rect">
              <a:avLst/>
            </a:prstGeom>
          </p:spPr>
          <p:txBody>
            <a:bodyPr anchor="t" rtlCol="false" tIns="0" lIns="0" bIns="0" rIns="0">
              <a:spAutoFit/>
            </a:bodyPr>
            <a:lstStyle/>
            <a:p>
              <a:pPr algn="r">
                <a:lnSpc>
                  <a:spcPts val="1945"/>
                </a:lnSpc>
              </a:pPr>
              <a:r>
                <a:rPr lang="en-US" sz="1389">
                  <a:solidFill>
                    <a:srgbClr val="000000"/>
                  </a:solidFill>
                  <a:latin typeface="Noto Sans"/>
                </a:rPr>
                <a:t>30 </a:t>
              </a:r>
            </a:p>
          </p:txBody>
        </p:sp>
        <p:sp>
          <p:nvSpPr>
            <p:cNvPr name="TextBox 21" id="21"/>
            <p:cNvSpPr txBox="true"/>
            <p:nvPr/>
          </p:nvSpPr>
          <p:spPr>
            <a:xfrm rot="0">
              <a:off x="0" y="3106993"/>
              <a:ext cx="330322" cy="305115"/>
            </a:xfrm>
            <a:prstGeom prst="rect">
              <a:avLst/>
            </a:prstGeom>
          </p:spPr>
          <p:txBody>
            <a:bodyPr anchor="t" rtlCol="false" tIns="0" lIns="0" bIns="0" rIns="0">
              <a:spAutoFit/>
            </a:bodyPr>
            <a:lstStyle/>
            <a:p>
              <a:pPr algn="r">
                <a:lnSpc>
                  <a:spcPts val="1945"/>
                </a:lnSpc>
              </a:pPr>
              <a:r>
                <a:rPr lang="en-US" sz="1389">
                  <a:solidFill>
                    <a:srgbClr val="000000"/>
                  </a:solidFill>
                  <a:latin typeface="Noto Sans"/>
                </a:rPr>
                <a:t>20 </a:t>
              </a:r>
            </a:p>
          </p:txBody>
        </p:sp>
        <p:sp>
          <p:nvSpPr>
            <p:cNvPr name="TextBox 22" id="22"/>
            <p:cNvSpPr txBox="true"/>
            <p:nvPr/>
          </p:nvSpPr>
          <p:spPr>
            <a:xfrm rot="0">
              <a:off x="0" y="4152183"/>
              <a:ext cx="330322" cy="305115"/>
            </a:xfrm>
            <a:prstGeom prst="rect">
              <a:avLst/>
            </a:prstGeom>
          </p:spPr>
          <p:txBody>
            <a:bodyPr anchor="t" rtlCol="false" tIns="0" lIns="0" bIns="0" rIns="0">
              <a:spAutoFit/>
            </a:bodyPr>
            <a:lstStyle/>
            <a:p>
              <a:pPr algn="r">
                <a:lnSpc>
                  <a:spcPts val="1945"/>
                </a:lnSpc>
              </a:pPr>
              <a:r>
                <a:rPr lang="en-US" sz="1389">
                  <a:solidFill>
                    <a:srgbClr val="000000"/>
                  </a:solidFill>
                  <a:latin typeface="Noto Sans"/>
                </a:rPr>
                <a:t>10 </a:t>
              </a:r>
            </a:p>
          </p:txBody>
        </p:sp>
        <p:sp>
          <p:nvSpPr>
            <p:cNvPr name="TextBox 23" id="23"/>
            <p:cNvSpPr txBox="true"/>
            <p:nvPr/>
          </p:nvSpPr>
          <p:spPr>
            <a:xfrm rot="0">
              <a:off x="134593" y="5197372"/>
              <a:ext cx="195729" cy="305115"/>
            </a:xfrm>
            <a:prstGeom prst="rect">
              <a:avLst/>
            </a:prstGeom>
          </p:spPr>
          <p:txBody>
            <a:bodyPr anchor="t" rtlCol="false" tIns="0" lIns="0" bIns="0" rIns="0">
              <a:spAutoFit/>
            </a:bodyPr>
            <a:lstStyle/>
            <a:p>
              <a:pPr algn="r">
                <a:lnSpc>
                  <a:spcPts val="1945"/>
                </a:lnSpc>
              </a:pPr>
              <a:r>
                <a:rPr lang="en-US" sz="1389">
                  <a:solidFill>
                    <a:srgbClr val="000000"/>
                  </a:solidFill>
                  <a:latin typeface="Noto Sans"/>
                </a:rPr>
                <a:t>0 </a:t>
              </a:r>
            </a:p>
          </p:txBody>
        </p:sp>
        <p:grpSp>
          <p:nvGrpSpPr>
            <p:cNvPr name="Group 24" id="24"/>
            <p:cNvGrpSpPr>
              <a:grpSpLocks noChangeAspect="true"/>
            </p:cNvGrpSpPr>
            <p:nvPr/>
          </p:nvGrpSpPr>
          <p:grpSpPr>
            <a:xfrm rot="0">
              <a:off x="447919" y="134593"/>
              <a:ext cx="5957452" cy="5229625"/>
              <a:chOff x="-136" y="-6350"/>
              <a:chExt cx="10287136" cy="9030347"/>
            </a:xfrm>
          </p:grpSpPr>
          <p:sp>
            <p:nvSpPr>
              <p:cNvPr name="Freeform 25" id="25"/>
              <p:cNvSpPr/>
              <p:nvPr/>
            </p:nvSpPr>
            <p:spPr>
              <a:xfrm>
                <a:off x="-1732" y="7206460"/>
                <a:ext cx="1855125" cy="1817537"/>
              </a:xfrm>
              <a:custGeom>
                <a:avLst/>
                <a:gdLst/>
                <a:ahLst/>
                <a:cxnLst/>
                <a:rect r="r" b="b" t="t" l="l"/>
                <a:pathLst>
                  <a:path h="1817537" w="1855125">
                    <a:moveTo>
                      <a:pt x="1732" y="1817537"/>
                    </a:moveTo>
                    <a:lnTo>
                      <a:pt x="1732" y="154520"/>
                    </a:lnTo>
                    <a:cubicBezTo>
                      <a:pt x="0" y="114144"/>
                      <a:pt x="14838" y="74814"/>
                      <a:pt x="42809" y="45645"/>
                    </a:cubicBezTo>
                    <a:cubicBezTo>
                      <a:pt x="70779" y="16476"/>
                      <a:pt x="109452" y="0"/>
                      <a:pt x="149865" y="37"/>
                    </a:cubicBezTo>
                    <a:lnTo>
                      <a:pt x="1705259" y="37"/>
                    </a:lnTo>
                    <a:cubicBezTo>
                      <a:pt x="1745672" y="0"/>
                      <a:pt x="1784345" y="16476"/>
                      <a:pt x="1812315" y="45645"/>
                    </a:cubicBezTo>
                    <a:cubicBezTo>
                      <a:pt x="1840286" y="74814"/>
                      <a:pt x="1855124" y="114144"/>
                      <a:pt x="1853392" y="154520"/>
                    </a:cubicBezTo>
                    <a:lnTo>
                      <a:pt x="1853392" y="1817537"/>
                    </a:lnTo>
                    <a:close/>
                  </a:path>
                </a:pathLst>
              </a:custGeom>
              <a:solidFill>
                <a:srgbClr val="2D8BBA"/>
              </a:solidFill>
            </p:spPr>
          </p:sp>
          <p:sp>
            <p:nvSpPr>
              <p:cNvPr name="Freeform 26" id="26"/>
              <p:cNvSpPr/>
              <p:nvPr/>
            </p:nvSpPr>
            <p:spPr>
              <a:xfrm>
                <a:off x="2108835" y="5408048"/>
                <a:ext cx="1851660" cy="3615949"/>
              </a:xfrm>
              <a:custGeom>
                <a:avLst/>
                <a:gdLst/>
                <a:ahLst/>
                <a:cxnLst/>
                <a:rect r="r" b="b" t="t" l="l"/>
                <a:pathLst>
                  <a:path h="3615949" w="1851660">
                    <a:moveTo>
                      <a:pt x="0" y="3615949"/>
                    </a:moveTo>
                    <a:lnTo>
                      <a:pt x="0" y="148133"/>
                    </a:lnTo>
                    <a:cubicBezTo>
                      <a:pt x="0" y="108846"/>
                      <a:pt x="15607" y="71168"/>
                      <a:pt x="43387" y="43387"/>
                    </a:cubicBezTo>
                    <a:cubicBezTo>
                      <a:pt x="71167" y="15607"/>
                      <a:pt x="108846" y="0"/>
                      <a:pt x="148133" y="0"/>
                    </a:cubicBezTo>
                    <a:lnTo>
                      <a:pt x="1703527" y="0"/>
                    </a:lnTo>
                    <a:cubicBezTo>
                      <a:pt x="1742814" y="0"/>
                      <a:pt x="1780493" y="15607"/>
                      <a:pt x="1808273" y="43387"/>
                    </a:cubicBezTo>
                    <a:cubicBezTo>
                      <a:pt x="1836053" y="71168"/>
                      <a:pt x="1851660" y="108846"/>
                      <a:pt x="1851660" y="148133"/>
                    </a:cubicBezTo>
                    <a:lnTo>
                      <a:pt x="1851660" y="3615949"/>
                    </a:lnTo>
                    <a:close/>
                  </a:path>
                </a:pathLst>
              </a:custGeom>
              <a:solidFill>
                <a:srgbClr val="2D8BBA"/>
              </a:solidFill>
            </p:spPr>
          </p:sp>
          <p:sp>
            <p:nvSpPr>
              <p:cNvPr name="Freeform 27" id="27"/>
              <p:cNvSpPr/>
              <p:nvPr/>
            </p:nvSpPr>
            <p:spPr>
              <a:xfrm>
                <a:off x="4217670" y="3603249"/>
                <a:ext cx="1851660" cy="5420749"/>
              </a:xfrm>
              <a:custGeom>
                <a:avLst/>
                <a:gdLst/>
                <a:ahLst/>
                <a:cxnLst/>
                <a:rect r="r" b="b" t="t" l="l"/>
                <a:pathLst>
                  <a:path h="5420749" w="1851660">
                    <a:moveTo>
                      <a:pt x="0" y="5420748"/>
                    </a:moveTo>
                    <a:lnTo>
                      <a:pt x="0" y="148132"/>
                    </a:lnTo>
                    <a:cubicBezTo>
                      <a:pt x="0" y="108845"/>
                      <a:pt x="15607" y="71167"/>
                      <a:pt x="43387" y="43387"/>
                    </a:cubicBezTo>
                    <a:cubicBezTo>
                      <a:pt x="71167" y="15606"/>
                      <a:pt x="108846" y="0"/>
                      <a:pt x="148133" y="0"/>
                    </a:cubicBezTo>
                    <a:lnTo>
                      <a:pt x="1703527" y="0"/>
                    </a:lnTo>
                    <a:cubicBezTo>
                      <a:pt x="1742814" y="0"/>
                      <a:pt x="1780493" y="15606"/>
                      <a:pt x="1808273" y="43387"/>
                    </a:cubicBezTo>
                    <a:cubicBezTo>
                      <a:pt x="1836053" y="71167"/>
                      <a:pt x="1851660" y="108845"/>
                      <a:pt x="1851660" y="148132"/>
                    </a:cubicBezTo>
                    <a:lnTo>
                      <a:pt x="1851660" y="5420748"/>
                    </a:lnTo>
                    <a:close/>
                  </a:path>
                </a:pathLst>
              </a:custGeom>
              <a:solidFill>
                <a:srgbClr val="2D8BBA"/>
              </a:solidFill>
            </p:spPr>
          </p:sp>
          <p:sp>
            <p:nvSpPr>
              <p:cNvPr name="Freeform 28" id="28"/>
              <p:cNvSpPr/>
              <p:nvPr/>
            </p:nvSpPr>
            <p:spPr>
              <a:xfrm>
                <a:off x="6326505" y="1798449"/>
                <a:ext cx="1851660" cy="7225548"/>
              </a:xfrm>
              <a:custGeom>
                <a:avLst/>
                <a:gdLst/>
                <a:ahLst/>
                <a:cxnLst/>
                <a:rect r="r" b="b" t="t" l="l"/>
                <a:pathLst>
                  <a:path h="7225548" w="1851660">
                    <a:moveTo>
                      <a:pt x="0" y="7225548"/>
                    </a:moveTo>
                    <a:lnTo>
                      <a:pt x="0" y="148133"/>
                    </a:lnTo>
                    <a:cubicBezTo>
                      <a:pt x="0" y="108846"/>
                      <a:pt x="15607" y="71168"/>
                      <a:pt x="43387" y="43387"/>
                    </a:cubicBezTo>
                    <a:cubicBezTo>
                      <a:pt x="71167" y="15607"/>
                      <a:pt x="108846" y="0"/>
                      <a:pt x="148133" y="0"/>
                    </a:cubicBezTo>
                    <a:lnTo>
                      <a:pt x="1703527" y="0"/>
                    </a:lnTo>
                    <a:cubicBezTo>
                      <a:pt x="1742815" y="0"/>
                      <a:pt x="1780492" y="15607"/>
                      <a:pt x="1808273" y="43387"/>
                    </a:cubicBezTo>
                    <a:cubicBezTo>
                      <a:pt x="1836053" y="71168"/>
                      <a:pt x="1851660" y="108846"/>
                      <a:pt x="1851660" y="148133"/>
                    </a:cubicBezTo>
                    <a:lnTo>
                      <a:pt x="1851660" y="7225548"/>
                    </a:lnTo>
                    <a:close/>
                  </a:path>
                </a:pathLst>
              </a:custGeom>
              <a:solidFill>
                <a:srgbClr val="2D8BBA"/>
              </a:solidFill>
            </p:spPr>
          </p:sp>
          <p:sp>
            <p:nvSpPr>
              <p:cNvPr name="Freeform 29" id="29"/>
              <p:cNvSpPr/>
              <p:nvPr/>
            </p:nvSpPr>
            <p:spPr>
              <a:xfrm>
                <a:off x="8435340" y="-6350"/>
                <a:ext cx="1851660" cy="9030347"/>
              </a:xfrm>
              <a:custGeom>
                <a:avLst/>
                <a:gdLst/>
                <a:ahLst/>
                <a:cxnLst/>
                <a:rect r="r" b="b" t="t" l="l"/>
                <a:pathLst>
                  <a:path h="9030347" w="1851660">
                    <a:moveTo>
                      <a:pt x="0" y="9030347"/>
                    </a:moveTo>
                    <a:lnTo>
                      <a:pt x="0" y="148133"/>
                    </a:lnTo>
                    <a:cubicBezTo>
                      <a:pt x="0" y="108846"/>
                      <a:pt x="15607" y="71167"/>
                      <a:pt x="43387" y="43387"/>
                    </a:cubicBezTo>
                    <a:cubicBezTo>
                      <a:pt x="71168" y="15607"/>
                      <a:pt x="108845" y="0"/>
                      <a:pt x="148133" y="0"/>
                    </a:cubicBezTo>
                    <a:lnTo>
                      <a:pt x="1703527" y="0"/>
                    </a:lnTo>
                    <a:cubicBezTo>
                      <a:pt x="1742815" y="0"/>
                      <a:pt x="1780492" y="15607"/>
                      <a:pt x="1808273" y="43387"/>
                    </a:cubicBezTo>
                    <a:cubicBezTo>
                      <a:pt x="1836053" y="71167"/>
                      <a:pt x="1851660" y="108846"/>
                      <a:pt x="1851660" y="148133"/>
                    </a:cubicBezTo>
                    <a:lnTo>
                      <a:pt x="1851660" y="9030347"/>
                    </a:lnTo>
                    <a:close/>
                  </a:path>
                </a:pathLst>
              </a:custGeom>
              <a:solidFill>
                <a:srgbClr val="2D8BBA"/>
              </a:solidFill>
            </p:spPr>
          </p:sp>
          <p:sp>
            <p:nvSpPr>
              <p:cNvPr name="Freeform 30" id="30"/>
              <p:cNvSpPr/>
              <p:nvPr/>
            </p:nvSpPr>
            <p:spPr>
              <a:xfrm>
                <a:off x="0" y="8115247"/>
                <a:ext cx="1851660" cy="908750"/>
              </a:xfrm>
              <a:custGeom>
                <a:avLst/>
                <a:gdLst/>
                <a:ahLst/>
                <a:cxnLst/>
                <a:rect r="r" b="b" t="t" l="l"/>
                <a:pathLst>
                  <a:path h="908750" w="1851660">
                    <a:moveTo>
                      <a:pt x="0" y="0"/>
                    </a:moveTo>
                    <a:lnTo>
                      <a:pt x="1851660" y="0"/>
                    </a:lnTo>
                    <a:lnTo>
                      <a:pt x="1851660" y="908750"/>
                    </a:lnTo>
                    <a:lnTo>
                      <a:pt x="0" y="908750"/>
                    </a:lnTo>
                    <a:close/>
                  </a:path>
                </a:pathLst>
              </a:custGeom>
              <a:solidFill>
                <a:srgbClr val="41B8D5"/>
              </a:solidFill>
            </p:spPr>
          </p:sp>
          <p:sp>
            <p:nvSpPr>
              <p:cNvPr name="Freeform 31" id="31"/>
              <p:cNvSpPr/>
              <p:nvPr/>
            </p:nvSpPr>
            <p:spPr>
              <a:xfrm>
                <a:off x="2108835" y="6131238"/>
                <a:ext cx="1851660" cy="2892759"/>
              </a:xfrm>
              <a:custGeom>
                <a:avLst/>
                <a:gdLst/>
                <a:ahLst/>
                <a:cxnLst/>
                <a:rect r="r" b="b" t="t" l="l"/>
                <a:pathLst>
                  <a:path h="2892759" w="1851660">
                    <a:moveTo>
                      <a:pt x="0" y="0"/>
                    </a:moveTo>
                    <a:lnTo>
                      <a:pt x="1851660" y="0"/>
                    </a:lnTo>
                    <a:lnTo>
                      <a:pt x="1851660" y="2892759"/>
                    </a:lnTo>
                    <a:lnTo>
                      <a:pt x="0" y="2892759"/>
                    </a:lnTo>
                    <a:close/>
                  </a:path>
                </a:pathLst>
              </a:custGeom>
              <a:solidFill>
                <a:srgbClr val="41B8D5"/>
              </a:solidFill>
            </p:spPr>
          </p:sp>
          <p:sp>
            <p:nvSpPr>
              <p:cNvPr name="Freeform 32" id="32"/>
              <p:cNvSpPr/>
              <p:nvPr/>
            </p:nvSpPr>
            <p:spPr>
              <a:xfrm>
                <a:off x="4217670" y="4506707"/>
                <a:ext cx="1851660" cy="4517291"/>
              </a:xfrm>
              <a:custGeom>
                <a:avLst/>
                <a:gdLst/>
                <a:ahLst/>
                <a:cxnLst/>
                <a:rect r="r" b="b" t="t" l="l"/>
                <a:pathLst>
                  <a:path h="4517291" w="1851660">
                    <a:moveTo>
                      <a:pt x="0" y="0"/>
                    </a:moveTo>
                    <a:lnTo>
                      <a:pt x="1851660" y="0"/>
                    </a:lnTo>
                    <a:lnTo>
                      <a:pt x="1851660" y="4517290"/>
                    </a:lnTo>
                    <a:lnTo>
                      <a:pt x="0" y="4517290"/>
                    </a:lnTo>
                    <a:close/>
                  </a:path>
                </a:pathLst>
              </a:custGeom>
              <a:solidFill>
                <a:srgbClr val="41B8D5"/>
              </a:solidFill>
            </p:spPr>
          </p:sp>
          <p:sp>
            <p:nvSpPr>
              <p:cNvPr name="Freeform 33" id="33"/>
              <p:cNvSpPr/>
              <p:nvPr/>
            </p:nvSpPr>
            <p:spPr>
              <a:xfrm>
                <a:off x="6326505" y="3243559"/>
                <a:ext cx="1851660" cy="5780438"/>
              </a:xfrm>
              <a:custGeom>
                <a:avLst/>
                <a:gdLst/>
                <a:ahLst/>
                <a:cxnLst/>
                <a:rect r="r" b="b" t="t" l="l"/>
                <a:pathLst>
                  <a:path h="5780438" w="1851660">
                    <a:moveTo>
                      <a:pt x="0" y="0"/>
                    </a:moveTo>
                    <a:lnTo>
                      <a:pt x="1851660" y="0"/>
                    </a:lnTo>
                    <a:lnTo>
                      <a:pt x="1851660" y="5780438"/>
                    </a:lnTo>
                    <a:lnTo>
                      <a:pt x="0" y="5780438"/>
                    </a:lnTo>
                    <a:close/>
                  </a:path>
                </a:pathLst>
              </a:custGeom>
              <a:solidFill>
                <a:srgbClr val="41B8D5"/>
              </a:solidFill>
            </p:spPr>
          </p:sp>
          <p:sp>
            <p:nvSpPr>
              <p:cNvPr name="Freeform 34" id="34"/>
              <p:cNvSpPr/>
              <p:nvPr/>
            </p:nvSpPr>
            <p:spPr>
              <a:xfrm>
                <a:off x="8435340" y="1438506"/>
                <a:ext cx="1851660" cy="7585492"/>
              </a:xfrm>
              <a:custGeom>
                <a:avLst/>
                <a:gdLst/>
                <a:ahLst/>
                <a:cxnLst/>
                <a:rect r="r" b="b" t="t" l="l"/>
                <a:pathLst>
                  <a:path h="7585492" w="1851660">
                    <a:moveTo>
                      <a:pt x="0" y="0"/>
                    </a:moveTo>
                    <a:lnTo>
                      <a:pt x="1851660" y="0"/>
                    </a:lnTo>
                    <a:lnTo>
                      <a:pt x="1851660" y="7585491"/>
                    </a:lnTo>
                    <a:lnTo>
                      <a:pt x="0" y="7585491"/>
                    </a:lnTo>
                    <a:close/>
                  </a:path>
                </a:pathLst>
              </a:custGeom>
              <a:solidFill>
                <a:srgbClr val="41B8D5"/>
              </a:solidFill>
            </p:spPr>
          </p:sp>
          <p:sp>
            <p:nvSpPr>
              <p:cNvPr name="Freeform 35" id="35"/>
              <p:cNvSpPr/>
              <p:nvPr/>
            </p:nvSpPr>
            <p:spPr>
              <a:xfrm>
                <a:off x="0" y="9023997"/>
                <a:ext cx="1851660" cy="0"/>
              </a:xfrm>
              <a:custGeom>
                <a:avLst/>
                <a:gdLst/>
                <a:ahLst/>
                <a:cxnLst/>
                <a:rect r="r" b="b" t="t" l="l"/>
                <a:pathLst>
                  <a:path h="0" w="1851660">
                    <a:moveTo>
                      <a:pt x="0" y="0"/>
                    </a:moveTo>
                    <a:lnTo>
                      <a:pt x="1851660" y="0"/>
                    </a:lnTo>
                    <a:lnTo>
                      <a:pt x="1851660" y="0"/>
                    </a:lnTo>
                    <a:lnTo>
                      <a:pt x="0" y="0"/>
                    </a:lnTo>
                    <a:close/>
                  </a:path>
                </a:pathLst>
              </a:custGeom>
              <a:solidFill>
                <a:srgbClr val="6CE5E8"/>
              </a:solidFill>
            </p:spPr>
          </p:sp>
          <p:sp>
            <p:nvSpPr>
              <p:cNvPr name="Freeform 36" id="36"/>
              <p:cNvSpPr/>
              <p:nvPr/>
            </p:nvSpPr>
            <p:spPr>
              <a:xfrm>
                <a:off x="2108835" y="7577617"/>
                <a:ext cx="1851660" cy="1446380"/>
              </a:xfrm>
              <a:custGeom>
                <a:avLst/>
                <a:gdLst/>
                <a:ahLst/>
                <a:cxnLst/>
                <a:rect r="r" b="b" t="t" l="l"/>
                <a:pathLst>
                  <a:path h="1446380" w="1851660">
                    <a:moveTo>
                      <a:pt x="0" y="0"/>
                    </a:moveTo>
                    <a:lnTo>
                      <a:pt x="1851660" y="0"/>
                    </a:lnTo>
                    <a:lnTo>
                      <a:pt x="1851660" y="1446380"/>
                    </a:lnTo>
                    <a:lnTo>
                      <a:pt x="0" y="1446380"/>
                    </a:lnTo>
                    <a:close/>
                  </a:path>
                </a:pathLst>
              </a:custGeom>
              <a:solidFill>
                <a:srgbClr val="6CE5E8"/>
              </a:solidFill>
            </p:spPr>
          </p:sp>
          <p:sp>
            <p:nvSpPr>
              <p:cNvPr name="Freeform 37" id="37"/>
              <p:cNvSpPr/>
              <p:nvPr/>
            </p:nvSpPr>
            <p:spPr>
              <a:xfrm>
                <a:off x="4217670" y="6313623"/>
                <a:ext cx="1851660" cy="2710374"/>
              </a:xfrm>
              <a:custGeom>
                <a:avLst/>
                <a:gdLst/>
                <a:ahLst/>
                <a:cxnLst/>
                <a:rect r="r" b="b" t="t" l="l"/>
                <a:pathLst>
                  <a:path h="2710374" w="1851660">
                    <a:moveTo>
                      <a:pt x="0" y="0"/>
                    </a:moveTo>
                    <a:lnTo>
                      <a:pt x="1851660" y="0"/>
                    </a:lnTo>
                    <a:lnTo>
                      <a:pt x="1851660" y="2710374"/>
                    </a:lnTo>
                    <a:lnTo>
                      <a:pt x="0" y="2710374"/>
                    </a:lnTo>
                    <a:close/>
                  </a:path>
                </a:pathLst>
              </a:custGeom>
              <a:solidFill>
                <a:srgbClr val="6CE5E8"/>
              </a:solidFill>
            </p:spPr>
          </p:sp>
          <p:sp>
            <p:nvSpPr>
              <p:cNvPr name="Freeform 38" id="38"/>
              <p:cNvSpPr/>
              <p:nvPr/>
            </p:nvSpPr>
            <p:spPr>
              <a:xfrm>
                <a:off x="6326505" y="5772501"/>
                <a:ext cx="1851660" cy="3251496"/>
              </a:xfrm>
              <a:custGeom>
                <a:avLst/>
                <a:gdLst/>
                <a:ahLst/>
                <a:cxnLst/>
                <a:rect r="r" b="b" t="t" l="l"/>
                <a:pathLst>
                  <a:path h="3251496" w="1851660">
                    <a:moveTo>
                      <a:pt x="0" y="0"/>
                    </a:moveTo>
                    <a:lnTo>
                      <a:pt x="1851660" y="0"/>
                    </a:lnTo>
                    <a:lnTo>
                      <a:pt x="1851660" y="3251496"/>
                    </a:lnTo>
                    <a:lnTo>
                      <a:pt x="0" y="3251496"/>
                    </a:lnTo>
                    <a:close/>
                  </a:path>
                </a:pathLst>
              </a:custGeom>
              <a:solidFill>
                <a:srgbClr val="6CE5E8"/>
              </a:solidFill>
            </p:spPr>
          </p:sp>
          <p:sp>
            <p:nvSpPr>
              <p:cNvPr name="Freeform 39" id="39"/>
              <p:cNvSpPr/>
              <p:nvPr/>
            </p:nvSpPr>
            <p:spPr>
              <a:xfrm>
                <a:off x="8435340" y="5050644"/>
                <a:ext cx="1851660" cy="3973353"/>
              </a:xfrm>
              <a:custGeom>
                <a:avLst/>
                <a:gdLst/>
                <a:ahLst/>
                <a:cxnLst/>
                <a:rect r="r" b="b" t="t" l="l"/>
                <a:pathLst>
                  <a:path h="3973353" w="1851660">
                    <a:moveTo>
                      <a:pt x="0" y="0"/>
                    </a:moveTo>
                    <a:lnTo>
                      <a:pt x="1851660" y="0"/>
                    </a:lnTo>
                    <a:lnTo>
                      <a:pt x="1851660" y="3973353"/>
                    </a:lnTo>
                    <a:lnTo>
                      <a:pt x="0" y="3973353"/>
                    </a:lnTo>
                    <a:close/>
                  </a:path>
                </a:pathLst>
              </a:custGeom>
              <a:solidFill>
                <a:srgbClr val="6CE5E8"/>
              </a:solidFill>
            </p:spPr>
          </p:sp>
        </p:grpSp>
      </p:grpSp>
      <p:pic>
        <p:nvPicPr>
          <p:cNvPr name="Picture 40" id="40"/>
          <p:cNvPicPr>
            <a:picLocks noChangeAspect="true"/>
          </p:cNvPicPr>
          <p:nvPr/>
        </p:nvPicPr>
        <p:blipFill>
          <a:blip r:embed="rId4"/>
          <a:srcRect l="0" t="0" r="0" b="0"/>
          <a:stretch>
            <a:fillRect/>
          </a:stretch>
        </p:blipFill>
        <p:spPr>
          <a:xfrm flipH="false" flipV="false" rot="0">
            <a:off x="15275603" y="829384"/>
            <a:ext cx="1997195" cy="2374080"/>
          </a:xfrm>
          <a:prstGeom prst="rect">
            <a:avLst/>
          </a:prstGeom>
        </p:spPr>
      </p:pic>
      <p:sp>
        <p:nvSpPr>
          <p:cNvPr name="TextBox 41" id="41"/>
          <p:cNvSpPr txBox="true"/>
          <p:nvPr/>
        </p:nvSpPr>
        <p:spPr>
          <a:xfrm rot="0">
            <a:off x="1909492" y="7971886"/>
            <a:ext cx="11737148" cy="1800225"/>
          </a:xfrm>
          <a:prstGeom prst="rect">
            <a:avLst/>
          </a:prstGeom>
        </p:spPr>
        <p:txBody>
          <a:bodyPr anchor="t" rtlCol="false" tIns="0" lIns="0" bIns="0" rIns="0">
            <a:spAutoFit/>
          </a:bodyPr>
          <a:lstStyle/>
          <a:p>
            <a:pPr>
              <a:lnSpc>
                <a:spcPts val="4799"/>
              </a:lnSpc>
              <a:spcBef>
                <a:spcPct val="0"/>
              </a:spcBef>
            </a:pPr>
            <a:r>
              <a:rPr lang="en-US" sz="3999">
                <a:solidFill>
                  <a:srgbClr val="FFFAEF"/>
                </a:solidFill>
                <a:latin typeface="Baloo"/>
              </a:rPr>
              <a:t>Đề tài được xây dựng dựa trên nhu cầu thực tế về ứng dụng xây dựng hệ thống phát hiện buồn ngủ khi lái xe.</a:t>
            </a:r>
          </a:p>
        </p:txBody>
      </p:sp>
      <p:sp>
        <p:nvSpPr>
          <p:cNvPr name="TextBox 42" id="42"/>
          <p:cNvSpPr txBox="true"/>
          <p:nvPr/>
        </p:nvSpPr>
        <p:spPr>
          <a:xfrm rot="0">
            <a:off x="-324074" y="409575"/>
            <a:ext cx="7840913" cy="1228725"/>
          </a:xfrm>
          <a:prstGeom prst="rect">
            <a:avLst/>
          </a:prstGeom>
        </p:spPr>
        <p:txBody>
          <a:bodyPr anchor="t" rtlCol="false" tIns="0" lIns="0" bIns="0" rIns="0">
            <a:spAutoFit/>
          </a:bodyPr>
          <a:lstStyle/>
          <a:p>
            <a:pPr marL="1727254" indent="-863627" lvl="1">
              <a:lnSpc>
                <a:spcPts val="9600"/>
              </a:lnSpc>
              <a:buFont typeface="Arial"/>
              <a:buChar char="•"/>
            </a:pPr>
            <a:r>
              <a:rPr lang="en-US" sz="8000">
                <a:solidFill>
                  <a:srgbClr val="FFFAEF"/>
                </a:solidFill>
                <a:latin typeface="Baloo"/>
              </a:rPr>
              <a:t>TỔNG QUAN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2480756" y="5511512"/>
            <a:ext cx="6195433" cy="6172200"/>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3414234" y="6174695"/>
            <a:ext cx="8338090" cy="7254138"/>
          </a:xfrm>
          <a:prstGeom prst="rect">
            <a:avLst/>
          </a:prstGeom>
        </p:spPr>
      </p:pic>
      <p:sp>
        <p:nvSpPr>
          <p:cNvPr name="TextBox 4" id="4"/>
          <p:cNvSpPr txBox="true"/>
          <p:nvPr/>
        </p:nvSpPr>
        <p:spPr>
          <a:xfrm rot="0">
            <a:off x="754811" y="409575"/>
            <a:ext cx="7840913" cy="1228725"/>
          </a:xfrm>
          <a:prstGeom prst="rect">
            <a:avLst/>
          </a:prstGeom>
        </p:spPr>
        <p:txBody>
          <a:bodyPr anchor="t" rtlCol="false" tIns="0" lIns="0" bIns="0" rIns="0">
            <a:spAutoFit/>
          </a:bodyPr>
          <a:lstStyle/>
          <a:p>
            <a:pPr>
              <a:lnSpc>
                <a:spcPts val="9600"/>
              </a:lnSpc>
            </a:pPr>
            <a:r>
              <a:rPr lang="en-US" sz="8000">
                <a:solidFill>
                  <a:srgbClr val="5186CD"/>
                </a:solidFill>
                <a:latin typeface="Baloo"/>
              </a:rPr>
              <a:t>2.GIỚI THIỆU</a:t>
            </a:r>
          </a:p>
        </p:txBody>
      </p:sp>
      <p:sp>
        <p:nvSpPr>
          <p:cNvPr name="TextBox 5" id="5"/>
          <p:cNvSpPr txBox="true"/>
          <p:nvPr/>
        </p:nvSpPr>
        <p:spPr>
          <a:xfrm rot="0">
            <a:off x="1380226" y="2195137"/>
            <a:ext cx="13180198" cy="6214597"/>
          </a:xfrm>
          <a:prstGeom prst="rect">
            <a:avLst/>
          </a:prstGeom>
        </p:spPr>
        <p:txBody>
          <a:bodyPr anchor="t" rtlCol="false" tIns="0" lIns="0" bIns="0" rIns="0">
            <a:spAutoFit/>
          </a:bodyPr>
          <a:lstStyle/>
          <a:p>
            <a:pPr algn="just" marL="855526" indent="-427763" lvl="1">
              <a:lnSpc>
                <a:spcPts val="6221"/>
              </a:lnSpc>
              <a:buFont typeface="Arial"/>
              <a:buChar char="•"/>
            </a:pPr>
            <a:r>
              <a:rPr lang="en-US" spc="-12" sz="3962">
                <a:solidFill>
                  <a:srgbClr val="5186CD"/>
                </a:solidFill>
                <a:latin typeface="Crimson Pro"/>
              </a:rPr>
              <a:t>Hệ thống phát hiện buồn ngủ cho người lái xe(DDS) dựa trên thuật toán phát hiện sự thay đổi của người là xe về trạng thái của mắt.</a:t>
            </a:r>
          </a:p>
          <a:p>
            <a:pPr algn="just" marL="855526" indent="-427763" lvl="1">
              <a:lnSpc>
                <a:spcPts val="6221"/>
              </a:lnSpc>
              <a:buFont typeface="Arial"/>
              <a:buChar char="•"/>
            </a:pPr>
            <a:r>
              <a:rPr lang="en-US" spc="-19" sz="3962">
                <a:solidFill>
                  <a:srgbClr val="5186CD"/>
                </a:solidFill>
                <a:latin typeface="Crimson Pro"/>
              </a:rPr>
              <a:t>DDS hoạt động bằng cách ghi lại hành vi trong suốt chuyến đi và theo dõi trạng thái mắt của tài xế.</a:t>
            </a:r>
          </a:p>
          <a:p>
            <a:pPr algn="just" marL="855526" indent="-427763" lvl="1">
              <a:lnSpc>
                <a:spcPts val="6221"/>
              </a:lnSpc>
              <a:buFont typeface="Arial"/>
              <a:buChar char="•"/>
            </a:pPr>
            <a:r>
              <a:rPr lang="en-US" spc="-19" sz="3962">
                <a:solidFill>
                  <a:srgbClr val="5186CD"/>
                </a:solidFill>
                <a:latin typeface="Crimson Pro"/>
              </a:rPr>
              <a:t>Hệ thống sẽ cảnh báo người lái xe nên nghỉ ngơi bằng cách cảnh báo âm thanh.</a:t>
            </a:r>
          </a:p>
          <a:p>
            <a:pPr algn="just">
              <a:lnSpc>
                <a:spcPts val="6221"/>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5448471" y="6171695"/>
            <a:ext cx="3974216" cy="5633554"/>
          </a:xfrm>
          <a:prstGeom prst="rect">
            <a:avLst/>
          </a:prstGeom>
        </p:spPr>
      </p:pic>
      <p:pic>
        <p:nvPicPr>
          <p:cNvPr name="Picture 3" id="3"/>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2357635" y="-1655224"/>
            <a:ext cx="5720914" cy="6226846"/>
          </a:xfrm>
          <a:prstGeom prst="rect">
            <a:avLst/>
          </a:prstGeom>
        </p:spPr>
      </p:pic>
      <p:pic>
        <p:nvPicPr>
          <p:cNvPr name="Picture 4" id="4"/>
          <p:cNvPicPr>
            <a:picLocks noChangeAspect="true"/>
          </p:cNvPicPr>
          <p:nvPr/>
        </p:nvPicPr>
        <p:blipFill>
          <a:blip r:embed="rId7"/>
          <a:srcRect l="0" t="0" r="0" b="0"/>
          <a:stretch>
            <a:fillRect/>
          </a:stretch>
        </p:blipFill>
        <p:spPr>
          <a:xfrm flipH="false" flipV="false" rot="-714755">
            <a:off x="16025635" y="492712"/>
            <a:ext cx="1931777" cy="2553388"/>
          </a:xfrm>
          <a:prstGeom prst="rect">
            <a:avLst/>
          </a:prstGeom>
        </p:spPr>
      </p:pic>
      <p:pic>
        <p:nvPicPr>
          <p:cNvPr name="Picture 5" id="5"/>
          <p:cNvPicPr>
            <a:picLocks noChangeAspect="true"/>
          </p:cNvPicPr>
          <p:nvPr/>
        </p:nvPicPr>
        <p:blipFill>
          <a:blip r:embed="rId8"/>
          <a:srcRect l="0" t="0" r="0" b="0"/>
          <a:stretch>
            <a:fillRect/>
          </a:stretch>
        </p:blipFill>
        <p:spPr>
          <a:xfrm flipH="false" flipV="false" rot="0">
            <a:off x="9848176" y="2721964"/>
            <a:ext cx="5600296" cy="5456329"/>
          </a:xfrm>
          <a:prstGeom prst="rect">
            <a:avLst/>
          </a:prstGeom>
        </p:spPr>
      </p:pic>
      <p:sp>
        <p:nvSpPr>
          <p:cNvPr name="TextBox 6" id="6"/>
          <p:cNvSpPr txBox="true"/>
          <p:nvPr/>
        </p:nvSpPr>
        <p:spPr>
          <a:xfrm rot="0">
            <a:off x="1028700" y="494126"/>
            <a:ext cx="7840913" cy="1228725"/>
          </a:xfrm>
          <a:prstGeom prst="rect">
            <a:avLst/>
          </a:prstGeom>
        </p:spPr>
        <p:txBody>
          <a:bodyPr anchor="t" rtlCol="false" tIns="0" lIns="0" bIns="0" rIns="0">
            <a:spAutoFit/>
          </a:bodyPr>
          <a:lstStyle/>
          <a:p>
            <a:pPr>
              <a:lnSpc>
                <a:spcPts val="9600"/>
              </a:lnSpc>
            </a:pPr>
            <a:r>
              <a:rPr lang="en-US" sz="8000">
                <a:solidFill>
                  <a:srgbClr val="5186CD"/>
                </a:solidFill>
                <a:latin typeface="Baloo"/>
              </a:rPr>
              <a:t>3.PHƯƠNG PHÁP</a:t>
            </a:r>
          </a:p>
        </p:txBody>
      </p:sp>
      <p:sp>
        <p:nvSpPr>
          <p:cNvPr name="TextBox 7" id="7"/>
          <p:cNvSpPr txBox="true"/>
          <p:nvPr/>
        </p:nvSpPr>
        <p:spPr>
          <a:xfrm rot="0">
            <a:off x="1509623" y="3017958"/>
            <a:ext cx="8475816" cy="1243587"/>
          </a:xfrm>
          <a:prstGeom prst="rect">
            <a:avLst/>
          </a:prstGeom>
        </p:spPr>
        <p:txBody>
          <a:bodyPr anchor="t" rtlCol="false" tIns="0" lIns="0" bIns="0" rIns="0">
            <a:spAutoFit/>
          </a:bodyPr>
          <a:lstStyle/>
          <a:p>
            <a:pPr>
              <a:lnSpc>
                <a:spcPts val="10487"/>
              </a:lnSpc>
            </a:pPr>
            <a:r>
              <a:rPr lang="en-US" sz="6899">
                <a:solidFill>
                  <a:srgbClr val="5186CD"/>
                </a:solidFill>
                <a:latin typeface="Baloo"/>
              </a:rPr>
              <a:t>1. Haar Cascade</a:t>
            </a:r>
          </a:p>
        </p:txBody>
      </p:sp>
      <p:sp>
        <p:nvSpPr>
          <p:cNvPr name="TextBox 8" id="8"/>
          <p:cNvSpPr txBox="true"/>
          <p:nvPr/>
        </p:nvSpPr>
        <p:spPr>
          <a:xfrm rot="0">
            <a:off x="1337094" y="4866896"/>
            <a:ext cx="8112179" cy="3871447"/>
          </a:xfrm>
          <a:prstGeom prst="rect">
            <a:avLst/>
          </a:prstGeom>
        </p:spPr>
        <p:txBody>
          <a:bodyPr anchor="t" rtlCol="false" tIns="0" lIns="0" bIns="0" rIns="0">
            <a:spAutoFit/>
          </a:bodyPr>
          <a:lstStyle/>
          <a:p>
            <a:pPr algn="just" marL="855526" indent="-427763" lvl="1">
              <a:lnSpc>
                <a:spcPts val="6221"/>
              </a:lnSpc>
              <a:buFont typeface="Arial"/>
              <a:buChar char="•"/>
            </a:pPr>
            <a:r>
              <a:rPr lang="en-US" spc="-19" sz="3962">
                <a:solidFill>
                  <a:srgbClr val="5186CD"/>
                </a:solidFill>
                <a:latin typeface="Crimson Pro"/>
              </a:rPr>
              <a:t>Haar Cascade là một thuật toán được tạo ra dựa trên tính năng đó để phát hiện đối tượng(khuôn mặt, mắt, mũi, miệng, ...)</a:t>
            </a:r>
          </a:p>
          <a:p>
            <a:pPr algn="just">
              <a:lnSpc>
                <a:spcPts val="6221"/>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7D8AAB"/>
        </a:solidFill>
      </p:bgPr>
    </p:bg>
    <p:spTree>
      <p:nvGrpSpPr>
        <p:cNvPr id="1" name=""/>
        <p:cNvGrpSpPr/>
        <p:nvPr/>
      </p:nvGrpSpPr>
      <p:grpSpPr>
        <a:xfrm>
          <a:off x="0" y="0"/>
          <a:ext cx="0" cy="0"/>
          <a:chOff x="0" y="0"/>
          <a:chExt cx="0" cy="0"/>
        </a:xfrm>
      </p:grpSpPr>
      <p:sp>
        <p:nvSpPr>
          <p:cNvPr name="TextBox 2" id="2"/>
          <p:cNvSpPr txBox="true"/>
          <p:nvPr/>
        </p:nvSpPr>
        <p:spPr>
          <a:xfrm rot="0">
            <a:off x="754811" y="409575"/>
            <a:ext cx="7840913" cy="1228725"/>
          </a:xfrm>
          <a:prstGeom prst="rect">
            <a:avLst/>
          </a:prstGeom>
        </p:spPr>
        <p:txBody>
          <a:bodyPr anchor="t" rtlCol="false" tIns="0" lIns="0" bIns="0" rIns="0">
            <a:spAutoFit/>
          </a:bodyPr>
          <a:lstStyle/>
          <a:p>
            <a:pPr>
              <a:lnSpc>
                <a:spcPts val="9600"/>
              </a:lnSpc>
            </a:pPr>
            <a:r>
              <a:rPr lang="en-US" sz="8000">
                <a:solidFill>
                  <a:srgbClr val="FFFAEF"/>
                </a:solidFill>
                <a:latin typeface="Baloo"/>
              </a:rPr>
              <a:t>4. MÔ HÌNH</a:t>
            </a:r>
          </a:p>
        </p:txBody>
      </p:sp>
      <p:sp>
        <p:nvSpPr>
          <p:cNvPr name="TextBox 3" id="3"/>
          <p:cNvSpPr txBox="true"/>
          <p:nvPr/>
        </p:nvSpPr>
        <p:spPr>
          <a:xfrm rot="0">
            <a:off x="2869175" y="2914732"/>
            <a:ext cx="6711890" cy="1634508"/>
          </a:xfrm>
          <a:prstGeom prst="rect">
            <a:avLst/>
          </a:prstGeom>
        </p:spPr>
        <p:txBody>
          <a:bodyPr anchor="t" rtlCol="false" tIns="0" lIns="0" bIns="0" rIns="0">
            <a:spAutoFit/>
          </a:bodyPr>
          <a:lstStyle/>
          <a:p>
            <a:pPr>
              <a:lnSpc>
                <a:spcPts val="13679"/>
              </a:lnSpc>
            </a:pPr>
            <a:r>
              <a:rPr lang="en-US" sz="8999">
                <a:solidFill>
                  <a:srgbClr val="FFFAEF"/>
                </a:solidFill>
                <a:latin typeface="Baloo"/>
              </a:rPr>
              <a:t>1. CNN</a:t>
            </a:r>
          </a:p>
        </p:txBody>
      </p:sp>
      <p:sp>
        <p:nvSpPr>
          <p:cNvPr name="TextBox 4" id="4"/>
          <p:cNvSpPr txBox="true"/>
          <p:nvPr/>
        </p:nvSpPr>
        <p:spPr>
          <a:xfrm rot="0">
            <a:off x="2869175" y="4679553"/>
            <a:ext cx="8307776" cy="1634508"/>
          </a:xfrm>
          <a:prstGeom prst="rect">
            <a:avLst/>
          </a:prstGeom>
        </p:spPr>
        <p:txBody>
          <a:bodyPr anchor="t" rtlCol="false" tIns="0" lIns="0" bIns="0" rIns="0">
            <a:spAutoFit/>
          </a:bodyPr>
          <a:lstStyle/>
          <a:p>
            <a:pPr>
              <a:lnSpc>
                <a:spcPts val="13679"/>
              </a:lnSpc>
            </a:pPr>
            <a:r>
              <a:rPr lang="en-US" sz="8999">
                <a:solidFill>
                  <a:srgbClr val="FFFAEF"/>
                </a:solidFill>
                <a:latin typeface="Baloo"/>
              </a:rPr>
              <a:t>2. MobileNetV2</a:t>
            </a:r>
          </a:p>
        </p:txBody>
      </p:sp>
      <p:pic>
        <p:nvPicPr>
          <p:cNvPr name="Picture 5" id="5"/>
          <p:cNvPicPr>
            <a:picLocks noChangeAspect="true"/>
          </p:cNvPicPr>
          <p:nvPr/>
        </p:nvPicPr>
        <p:blipFill>
          <a:blip r:embed="rId2"/>
          <a:srcRect l="0" t="0" r="0" b="0"/>
          <a:stretch>
            <a:fillRect/>
          </a:stretch>
        </p:blipFill>
        <p:spPr>
          <a:xfrm flipH="false" flipV="false" rot="2124886">
            <a:off x="12312208" y="593732"/>
            <a:ext cx="5252420" cy="5595121"/>
          </a:xfrm>
          <a:prstGeom prst="rect">
            <a:avLst/>
          </a:prstGeom>
        </p:spPr>
      </p:pic>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785" t="0" r="785" b="0"/>
          <a:stretch>
            <a:fillRect/>
          </a:stretch>
        </p:blipFill>
        <p:spPr>
          <a:xfrm flipH="false" flipV="false" rot="0">
            <a:off x="11871497" y="6950266"/>
            <a:ext cx="6129693" cy="3105977"/>
          </a:xfrm>
          <a:prstGeom prst="rect">
            <a:avLst/>
          </a:prstGeom>
        </p:spPr>
      </p:pic>
      <p:sp>
        <p:nvSpPr>
          <p:cNvPr name="TextBox 3" id="3"/>
          <p:cNvSpPr txBox="true"/>
          <p:nvPr/>
        </p:nvSpPr>
        <p:spPr>
          <a:xfrm rot="0">
            <a:off x="308597" y="237954"/>
            <a:ext cx="14742045" cy="2447925"/>
          </a:xfrm>
          <a:prstGeom prst="rect">
            <a:avLst/>
          </a:prstGeom>
        </p:spPr>
        <p:txBody>
          <a:bodyPr anchor="t" rtlCol="false" tIns="0" lIns="0" bIns="0" rIns="0">
            <a:spAutoFit/>
          </a:bodyPr>
          <a:lstStyle/>
          <a:p>
            <a:pPr>
              <a:lnSpc>
                <a:spcPts val="9600"/>
              </a:lnSpc>
            </a:pPr>
            <a:r>
              <a:rPr lang="en-US" sz="8000">
                <a:solidFill>
                  <a:srgbClr val="5186CD"/>
                </a:solidFill>
                <a:latin typeface="Baloo"/>
              </a:rPr>
              <a:t>4.1 Convolutional Neural Network(CNN)</a:t>
            </a:r>
          </a:p>
        </p:txBody>
      </p:sp>
      <p:sp>
        <p:nvSpPr>
          <p:cNvPr name="TextBox 4" id="4"/>
          <p:cNvSpPr txBox="true"/>
          <p:nvPr/>
        </p:nvSpPr>
        <p:spPr>
          <a:xfrm rot="0">
            <a:off x="1089521" y="2600154"/>
            <a:ext cx="13180198" cy="2071050"/>
          </a:xfrm>
          <a:prstGeom prst="rect">
            <a:avLst/>
          </a:prstGeom>
        </p:spPr>
        <p:txBody>
          <a:bodyPr anchor="t" rtlCol="false" tIns="0" lIns="0" bIns="0" rIns="0">
            <a:spAutoFit/>
          </a:bodyPr>
          <a:lstStyle/>
          <a:p>
            <a:pPr algn="just" marL="855526" indent="-427763" lvl="1">
              <a:lnSpc>
                <a:spcPts val="5547"/>
              </a:lnSpc>
              <a:buFont typeface="Arial"/>
              <a:buChar char="•"/>
            </a:pPr>
            <a:r>
              <a:rPr lang="en-US" spc="-19" sz="3962">
                <a:solidFill>
                  <a:srgbClr val="5186CD"/>
                </a:solidFill>
                <a:latin typeface="Crimson Pro"/>
              </a:rPr>
              <a:t>Là một mô hình Deep Learning, giúp ta tạo dựng hệ thống mạng thông minh và có độ chính xác cao.</a:t>
            </a:r>
          </a:p>
          <a:p>
            <a:pPr algn="just" marL="855526" indent="-427763" lvl="1">
              <a:lnSpc>
                <a:spcPts val="5547"/>
              </a:lnSpc>
              <a:buFont typeface="Arial"/>
              <a:buChar char="•"/>
            </a:pPr>
            <a:r>
              <a:rPr lang="en-US" spc="-19" sz="3962">
                <a:solidFill>
                  <a:srgbClr val="5186CD"/>
                </a:solidFill>
                <a:latin typeface="Crimson Pro"/>
              </a:rPr>
              <a:t>Những lớp trong mô hình sử dụng :</a:t>
            </a:r>
          </a:p>
        </p:txBody>
      </p:sp>
      <p:sp>
        <p:nvSpPr>
          <p:cNvPr name="TextBox 5" id="5"/>
          <p:cNvSpPr txBox="true"/>
          <p:nvPr/>
        </p:nvSpPr>
        <p:spPr>
          <a:xfrm rot="0">
            <a:off x="2553901" y="5057775"/>
            <a:ext cx="13180198" cy="3461700"/>
          </a:xfrm>
          <a:prstGeom prst="rect">
            <a:avLst/>
          </a:prstGeom>
        </p:spPr>
        <p:txBody>
          <a:bodyPr anchor="t" rtlCol="false" tIns="0" lIns="0" bIns="0" rIns="0">
            <a:spAutoFit/>
          </a:bodyPr>
          <a:lstStyle/>
          <a:p>
            <a:pPr algn="just" marL="855526" indent="-427763" lvl="1">
              <a:lnSpc>
                <a:spcPts val="5547"/>
              </a:lnSpc>
              <a:buFont typeface="Arial"/>
              <a:buChar char="•"/>
            </a:pPr>
            <a:r>
              <a:rPr lang="en-US" spc="-12" sz="3962">
                <a:solidFill>
                  <a:srgbClr val="5186CD"/>
                </a:solidFill>
                <a:latin typeface="Crimson Pro"/>
              </a:rPr>
              <a:t>Convolutional layer.</a:t>
            </a:r>
          </a:p>
          <a:p>
            <a:pPr algn="just" marL="855526" indent="-427763" lvl="1">
              <a:lnSpc>
                <a:spcPts val="5547"/>
              </a:lnSpc>
              <a:buFont typeface="Arial"/>
              <a:buChar char="•"/>
            </a:pPr>
            <a:r>
              <a:rPr lang="en-US" spc="-19" sz="3962">
                <a:solidFill>
                  <a:srgbClr val="5186CD"/>
                </a:solidFill>
                <a:latin typeface="Crimson Pro"/>
              </a:rPr>
              <a:t>MaxPooling.</a:t>
            </a:r>
          </a:p>
          <a:p>
            <a:pPr algn="just" marL="855526" indent="-427763" lvl="1">
              <a:lnSpc>
                <a:spcPts val="5547"/>
              </a:lnSpc>
              <a:buFont typeface="Arial"/>
              <a:buChar char="•"/>
            </a:pPr>
            <a:r>
              <a:rPr lang="en-US" spc="-19" sz="3962">
                <a:solidFill>
                  <a:srgbClr val="5186CD"/>
                </a:solidFill>
                <a:latin typeface="Crimson Pro"/>
              </a:rPr>
              <a:t>Dropout.</a:t>
            </a:r>
          </a:p>
          <a:p>
            <a:pPr algn="just" marL="855526" indent="-427763" lvl="1">
              <a:lnSpc>
                <a:spcPts val="5547"/>
              </a:lnSpc>
              <a:buFont typeface="Arial"/>
              <a:buChar char="•"/>
            </a:pPr>
            <a:r>
              <a:rPr lang="en-US" spc="-19" sz="3962">
                <a:solidFill>
                  <a:srgbClr val="5186CD"/>
                </a:solidFill>
                <a:latin typeface="Crimson Pro"/>
              </a:rPr>
              <a:t>Flatten.</a:t>
            </a:r>
          </a:p>
          <a:p>
            <a:pPr algn="just" marL="855526" indent="-427763" lvl="1">
              <a:lnSpc>
                <a:spcPts val="5547"/>
              </a:lnSpc>
              <a:buFont typeface="Arial"/>
              <a:buChar char="•"/>
            </a:pPr>
            <a:r>
              <a:rPr lang="en-US" spc="-19" sz="3962">
                <a:solidFill>
                  <a:srgbClr val="5186CD"/>
                </a:solidFill>
                <a:latin typeface="Crimson Pro"/>
              </a:rPr>
              <a:t>Dense</a:t>
            </a:r>
          </a:p>
        </p:txBody>
      </p:sp>
      <p:pic>
        <p:nvPicPr>
          <p:cNvPr name="Picture 6" id="6"/>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3414234" y="7103046"/>
            <a:ext cx="7271020" cy="6325787"/>
          </a:xfrm>
          <a:prstGeom prst="rect">
            <a:avLst/>
          </a:prstGeom>
        </p:spPr>
      </p:pic>
      <p:pic>
        <p:nvPicPr>
          <p:cNvPr name="Picture 7" id="7"/>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5050642" y="-1570512"/>
            <a:ext cx="3974216" cy="5633554"/>
          </a:xfrm>
          <a:prstGeom prst="rect">
            <a:avLst/>
          </a:prstGeom>
        </p:spPr>
      </p:pic>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7D8AAB"/>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1634198" y="2502040"/>
            <a:ext cx="14779554" cy="6542956"/>
          </a:xfrm>
          <a:prstGeom prst="rect">
            <a:avLst/>
          </a:prstGeom>
        </p:spPr>
      </p:pic>
      <p:sp>
        <p:nvSpPr>
          <p:cNvPr name="TextBox 3" id="3"/>
          <p:cNvSpPr txBox="true"/>
          <p:nvPr/>
        </p:nvSpPr>
        <p:spPr>
          <a:xfrm rot="0">
            <a:off x="754811" y="409575"/>
            <a:ext cx="10795460" cy="1228725"/>
          </a:xfrm>
          <a:prstGeom prst="rect">
            <a:avLst/>
          </a:prstGeom>
        </p:spPr>
        <p:txBody>
          <a:bodyPr anchor="t" rtlCol="false" tIns="0" lIns="0" bIns="0" rIns="0">
            <a:spAutoFit/>
          </a:bodyPr>
          <a:lstStyle/>
          <a:p>
            <a:pPr>
              <a:lnSpc>
                <a:spcPts val="9600"/>
              </a:lnSpc>
            </a:pPr>
            <a:r>
              <a:rPr lang="en-US" sz="8000">
                <a:solidFill>
                  <a:srgbClr val="FFFAEF"/>
                </a:solidFill>
                <a:latin typeface="Baloo"/>
              </a:rPr>
              <a:t>Kiến trúc mô hình CNN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08597" y="237954"/>
            <a:ext cx="14742045" cy="1228725"/>
          </a:xfrm>
          <a:prstGeom prst="rect">
            <a:avLst/>
          </a:prstGeom>
        </p:spPr>
        <p:txBody>
          <a:bodyPr anchor="t" rtlCol="false" tIns="0" lIns="0" bIns="0" rIns="0">
            <a:spAutoFit/>
          </a:bodyPr>
          <a:lstStyle/>
          <a:p>
            <a:pPr>
              <a:lnSpc>
                <a:spcPts val="9600"/>
              </a:lnSpc>
            </a:pPr>
            <a:r>
              <a:rPr lang="en-US" sz="8000">
                <a:solidFill>
                  <a:srgbClr val="5186CD"/>
                </a:solidFill>
                <a:latin typeface="Baloo"/>
              </a:rPr>
              <a:t>4.2 MobileNetV2</a:t>
            </a:r>
          </a:p>
        </p:txBody>
      </p:sp>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3414234" y="7103046"/>
            <a:ext cx="7271020" cy="6325787"/>
          </a:xfrm>
          <a:prstGeom prst="rect">
            <a:avLst/>
          </a:prstGeom>
        </p:spPr>
      </p:pic>
      <p:sp>
        <p:nvSpPr>
          <p:cNvPr name="TextBox 4" id="4"/>
          <p:cNvSpPr txBox="true"/>
          <p:nvPr/>
        </p:nvSpPr>
        <p:spPr>
          <a:xfrm rot="0">
            <a:off x="1028700" y="2492442"/>
            <a:ext cx="12764644" cy="4810125"/>
          </a:xfrm>
          <a:prstGeom prst="rect">
            <a:avLst/>
          </a:prstGeom>
        </p:spPr>
        <p:txBody>
          <a:bodyPr anchor="t" rtlCol="false" tIns="0" lIns="0" bIns="0" rIns="0">
            <a:spAutoFit/>
          </a:bodyPr>
          <a:lstStyle/>
          <a:p>
            <a:pPr algn="just" marL="981495" indent="-490748" lvl="1">
              <a:lnSpc>
                <a:spcPts val="5455"/>
              </a:lnSpc>
              <a:buFont typeface="Arial"/>
              <a:buChar char="•"/>
            </a:pPr>
            <a:r>
              <a:rPr lang="en-US" sz="4546">
                <a:solidFill>
                  <a:srgbClr val="5186CD"/>
                </a:solidFill>
                <a:latin typeface="Crimson Pro"/>
              </a:rPr>
              <a:t>MobileNetV2 là mạng nơ ron ứng với tên gọi, có khả năng ứng dụng thị giác máy tính lên các thiết bị di động và nhúng.</a:t>
            </a:r>
          </a:p>
          <a:p>
            <a:pPr algn="just" marL="981495" indent="-490748" lvl="1">
              <a:lnSpc>
                <a:spcPts val="5455"/>
              </a:lnSpc>
              <a:buFont typeface="Arial"/>
              <a:buChar char="•"/>
            </a:pPr>
            <a:r>
              <a:rPr lang="en-US" sz="4546">
                <a:solidFill>
                  <a:srgbClr val="5186CD"/>
                </a:solidFill>
                <a:latin typeface="Crimson Pro"/>
              </a:rPr>
              <a:t>Dựa trên một kiến trúc được sắp xếp hợp lí sử dụng các lớp tích chập để phân tách theo chiều sâu để xây dựng mạng nơ ron có số lượng trọng số và độ phức tạp ít hơn.</a:t>
            </a:r>
          </a:p>
        </p:txBody>
      </p:sp>
      <p:pic>
        <p:nvPicPr>
          <p:cNvPr name="Picture 5" id="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2157265" y="-2244718"/>
            <a:ext cx="7716114" cy="7687179"/>
          </a:xfrm>
          <a:prstGeom prst="rect">
            <a:avLst/>
          </a:prstGeom>
        </p:spPr>
      </p:pic>
      <p:pic>
        <p:nvPicPr>
          <p:cNvPr name="Picture 6" id="6"/>
          <p:cNvPicPr>
            <a:picLocks noChangeAspect="true"/>
          </p:cNvPicPr>
          <p:nvPr/>
        </p:nvPicPr>
        <p:blipFill>
          <a:blip r:embed="rId6"/>
          <a:srcRect l="0" t="0" r="0" b="0"/>
          <a:stretch>
            <a:fillRect/>
          </a:stretch>
        </p:blipFill>
        <p:spPr>
          <a:xfrm flipH="false" flipV="false" rot="0">
            <a:off x="13970083" y="6455022"/>
            <a:ext cx="4317917" cy="4356033"/>
          </a:xfrm>
          <a:prstGeom prst="rect">
            <a:avLst/>
          </a:prstGeom>
        </p:spPr>
      </p:pic>
      <p:pic>
        <p:nvPicPr>
          <p:cNvPr name="Picture 7" id="7"/>
          <p:cNvPicPr>
            <a:picLocks noChangeAspect="true"/>
          </p:cNvPicPr>
          <p:nvPr/>
        </p:nvPicPr>
        <p:blipFill>
          <a:blip r:embed="rId7"/>
          <a:srcRect l="0" t="0" r="0" b="0"/>
          <a:stretch>
            <a:fillRect/>
          </a:stretch>
        </p:blipFill>
        <p:spPr>
          <a:xfrm flipH="false" flipV="false" rot="0">
            <a:off x="7411022" y="8633038"/>
            <a:ext cx="2661977" cy="2542188"/>
          </a:xfrm>
          <a:prstGeom prst="rect">
            <a:avLst/>
          </a:prstGeom>
        </p:spPr>
      </p:pic>
      <p:pic>
        <p:nvPicPr>
          <p:cNvPr name="Picture 8" id="8"/>
          <p:cNvPicPr>
            <a:picLocks noChangeAspect="true"/>
          </p:cNvPicPr>
          <p:nvPr/>
        </p:nvPicPr>
        <p:blipFill>
          <a:blip r:embed="rId8"/>
          <a:srcRect l="0" t="0" r="0" b="0"/>
          <a:stretch>
            <a:fillRect/>
          </a:stretch>
        </p:blipFill>
        <p:spPr>
          <a:xfrm flipH="false" flipV="false" rot="2953025">
            <a:off x="13857950" y="7208311"/>
            <a:ext cx="1997195" cy="237408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DAFCV0OMs2c</dc:identifier>
  <dcterms:modified xsi:type="dcterms:W3CDTF">2011-08-01T06:04:30Z</dcterms:modified>
  <cp:revision>1</cp:revision>
  <dc:title>Trí tuệ nhân tạo </dc:title>
</cp:coreProperties>
</file>

<file path=docProps/thumbnail.jpeg>
</file>